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7" r:id="rId2"/>
    <p:sldId id="282" r:id="rId3"/>
    <p:sldId id="258" r:id="rId4"/>
    <p:sldId id="334" r:id="rId5"/>
    <p:sldId id="331" r:id="rId6"/>
    <p:sldId id="301" r:id="rId7"/>
    <p:sldId id="273" r:id="rId8"/>
    <p:sldId id="343" r:id="rId9"/>
    <p:sldId id="344" r:id="rId10"/>
    <p:sldId id="291" r:id="rId11"/>
    <p:sldId id="340" r:id="rId12"/>
    <p:sldId id="347" r:id="rId13"/>
    <p:sldId id="350" r:id="rId14"/>
    <p:sldId id="351" r:id="rId15"/>
    <p:sldId id="339" r:id="rId16"/>
    <p:sldId id="337" r:id="rId17"/>
    <p:sldId id="300" r:id="rId18"/>
    <p:sldId id="349" r:id="rId19"/>
    <p:sldId id="346" r:id="rId20"/>
    <p:sldId id="348" r:id="rId21"/>
    <p:sldId id="341" r:id="rId22"/>
    <p:sldId id="345" r:id="rId23"/>
    <p:sldId id="357" r:id="rId24"/>
    <p:sldId id="358" r:id="rId25"/>
    <p:sldId id="359" r:id="rId26"/>
    <p:sldId id="360" r:id="rId27"/>
    <p:sldId id="260" r:id="rId28"/>
    <p:sldId id="261" r:id="rId29"/>
    <p:sldId id="262" r:id="rId30"/>
    <p:sldId id="364" r:id="rId31"/>
    <p:sldId id="263" r:id="rId32"/>
    <p:sldId id="362" r:id="rId33"/>
    <p:sldId id="264" r:id="rId34"/>
    <p:sldId id="363" r:id="rId35"/>
    <p:sldId id="324" r:id="rId36"/>
    <p:sldId id="354" r:id="rId37"/>
    <p:sldId id="356" r:id="rId38"/>
    <p:sldId id="355" r:id="rId39"/>
    <p:sldId id="353" r:id="rId40"/>
    <p:sldId id="342" r:id="rId41"/>
    <p:sldId id="256" r:id="rId42"/>
    <p:sldId id="289" r:id="rId43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45"/>
    </p:embeddedFont>
    <p:embeddedFont>
      <p:font typeface="210 맨발의청춘 L" panose="02020603020101020101" pitchFamily="18" charset="-127"/>
      <p:regular r:id="rId46"/>
    </p:embeddedFont>
    <p:embeddedFont>
      <p:font typeface="210 맨발의청춘 R" panose="02020603020101020101" pitchFamily="18" charset="-127"/>
      <p:regular r:id="rId47"/>
    </p:embeddedFont>
    <p:embeddedFont>
      <p:font typeface="나눔스퀘어OTF" panose="020B0600000101010101" pitchFamily="34" charset="-127"/>
      <p:regular r:id="rId48"/>
    </p:embeddedFont>
    <p:embeddedFont>
      <p:font typeface="나눔스퀘어OTF Bold" panose="020B0600000101010101" pitchFamily="34" charset="-127"/>
      <p:bold r:id="rId49"/>
    </p:embeddedFont>
    <p:embeddedFont>
      <p:font typeface="나눔스퀘어OTF ExtraBold" panose="020B0600000101010101" pitchFamily="34" charset="-127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함초롬바탕" panose="02030604000101010101" pitchFamily="18" charset="-127"/>
      <p:regular r:id="rId53"/>
      <p:bold r:id="rId54"/>
    </p:embeddedFont>
    <p:embeddedFont>
      <p:font typeface="Engravers MT" panose="02090707080505020304" pitchFamily="18" charset="0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원" initials="지" lastIdx="1" clrIdx="0">
    <p:extLst>
      <p:ext uri="{19B8F6BF-5375-455C-9EA6-DF929625EA0E}">
        <p15:presenceInfo xmlns:p15="http://schemas.microsoft.com/office/powerpoint/2012/main" userId="afb09b954c2170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63F"/>
    <a:srgbClr val="E65848"/>
    <a:srgbClr val="FFF07B"/>
    <a:srgbClr val="FF3B3B"/>
    <a:srgbClr val="FFD966"/>
    <a:srgbClr val="FE86A4"/>
    <a:srgbClr val="41BF98"/>
    <a:srgbClr val="A74FFF"/>
    <a:srgbClr val="0070C0"/>
    <a:srgbClr val="E89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8" autoAdjust="0"/>
    <p:restoredTop sz="93018" autoAdjust="0"/>
  </p:normalViewPr>
  <p:slideViewPr>
    <p:cSldViewPr snapToGrid="0">
      <p:cViewPr varScale="1">
        <p:scale>
          <a:sx n="70" d="100"/>
          <a:sy n="70" d="100"/>
        </p:scale>
        <p:origin x="1037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083711184868359E-2"/>
          <c:y val="0.2637324247923068"/>
          <c:w val="0.49897537426397104"/>
          <c:h val="0.7096538656198696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55050305572604075"/>
          <c:y val="0.42120667105663995"/>
          <c:w val="0.25744092039234101"/>
          <c:h val="0.35791189287492792"/>
        </c:manualLayout>
      </c:layout>
      <c:overlay val="0"/>
      <c:txPr>
        <a:bodyPr/>
        <a:lstStyle/>
        <a:p>
          <a:pPr>
            <a:defRPr sz="1300">
              <a:latin typeface="나눔스퀘어OTF" panose="020B0600000101010101" pitchFamily="34" charset="-127"/>
              <a:ea typeface="나눔스퀘어OTF" panose="020B0600000101010101" pitchFamily="34" charset="-127"/>
            </a:defRPr>
          </a:pPr>
          <a:endParaRPr lang="ko-KR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083711184868359E-2"/>
          <c:y val="0.2637324247923068"/>
          <c:w val="0.49897537426397104"/>
          <c:h val="0.7096538656198696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55050305572604075"/>
          <c:y val="0.42120667105663995"/>
          <c:w val="0.25744092039234101"/>
          <c:h val="0.35791189287492792"/>
        </c:manualLayout>
      </c:layout>
      <c:overlay val="0"/>
      <c:txPr>
        <a:bodyPr/>
        <a:lstStyle/>
        <a:p>
          <a:pPr>
            <a:defRPr sz="1300">
              <a:latin typeface="나눔스퀘어OTF" panose="020B0600000101010101" pitchFamily="34" charset="-127"/>
              <a:ea typeface="나눔스퀘어OTF" panose="020B0600000101010101" pitchFamily="34" charset="-127"/>
            </a:defRPr>
          </a:pPr>
          <a:endParaRPr lang="ko-KR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083711184868359E-2"/>
          <c:y val="0.2637324247923068"/>
          <c:w val="0.49897537426397104"/>
          <c:h val="0.7096538656198696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55050305572604075"/>
          <c:y val="0.42120667105663995"/>
          <c:w val="0.25744092039234101"/>
          <c:h val="0.35791189287492792"/>
        </c:manualLayout>
      </c:layout>
      <c:overlay val="0"/>
      <c:txPr>
        <a:bodyPr/>
        <a:lstStyle/>
        <a:p>
          <a:pPr>
            <a:defRPr sz="1300">
              <a:latin typeface="나눔스퀘어OTF" panose="020B0600000101010101" pitchFamily="34" charset="-127"/>
              <a:ea typeface="나눔스퀘어OTF" panose="020B0600000101010101" pitchFamily="34" charset="-127"/>
            </a:defRPr>
          </a:pPr>
          <a:endParaRPr lang="ko-KR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083711184868359E-2"/>
          <c:y val="0.2637324247923068"/>
          <c:w val="0.49897537426397104"/>
          <c:h val="0.7096538656198696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55050305572604075"/>
          <c:y val="0.42120667105663995"/>
          <c:w val="0.25744092039234101"/>
          <c:h val="0.35791189287492792"/>
        </c:manualLayout>
      </c:layout>
      <c:overlay val="0"/>
      <c:txPr>
        <a:bodyPr/>
        <a:lstStyle/>
        <a:p>
          <a:pPr>
            <a:defRPr sz="1300">
              <a:latin typeface="나눔스퀘어OTF" panose="020B0600000101010101" pitchFamily="34" charset="-127"/>
              <a:ea typeface="나눔스퀘어OTF" panose="020B0600000101010101" pitchFamily="34" charset="-127"/>
            </a:defRPr>
          </a:pPr>
          <a:endParaRPr lang="ko-KR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083711184868359E-2"/>
          <c:y val="0.2637324247923068"/>
          <c:w val="0.49897537426397104"/>
          <c:h val="0.7096538656198696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55050305572604075"/>
          <c:y val="0.42120667105663995"/>
          <c:w val="0.25744092039234101"/>
          <c:h val="0.35791189287492792"/>
        </c:manualLayout>
      </c:layout>
      <c:overlay val="0"/>
      <c:txPr>
        <a:bodyPr/>
        <a:lstStyle/>
        <a:p>
          <a:pPr>
            <a:defRPr sz="1300">
              <a:latin typeface="나눔스퀘어OTF" panose="020B0600000101010101" pitchFamily="34" charset="-127"/>
              <a:ea typeface="나눔스퀘어OTF" panose="020B0600000101010101" pitchFamily="34" charset="-127"/>
            </a:defRPr>
          </a:pPr>
          <a:endParaRPr lang="ko-KR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083711184868359E-2"/>
          <c:y val="0.2637324247923068"/>
          <c:w val="0.49897537426397104"/>
          <c:h val="0.70965386561986965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55050305572604075"/>
          <c:y val="0.42120667105663995"/>
          <c:w val="0.25744092039234101"/>
          <c:h val="0.35791189287492792"/>
        </c:manualLayout>
      </c:layout>
      <c:overlay val="0"/>
      <c:txPr>
        <a:bodyPr/>
        <a:lstStyle/>
        <a:p>
          <a:pPr>
            <a:defRPr sz="1300">
              <a:latin typeface="나눔스퀘어OTF" panose="020B0600000101010101" pitchFamily="34" charset="-127"/>
              <a:ea typeface="나눔스퀘어OTF" panose="020B0600000101010101" pitchFamily="34" charset="-127"/>
            </a:defRPr>
          </a:pPr>
          <a:endParaRPr lang="ko-KR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0.39807</cdr:x>
      <cdr:y>0.01653</cdr:y>
    </cdr:from>
    <cdr:to>
      <cdr:x>1</cdr:x>
      <cdr:y>0.62966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1ED385E-21F4-47C7-9CCF-997DE8A93EC4}"/>
            </a:ext>
          </a:extLst>
        </cdr:cNvPr>
        <cdr:cNvSpPr txBox="1"/>
      </cdr:nvSpPr>
      <cdr:spPr>
        <a:xfrm xmlns:a="http://schemas.openxmlformats.org/drawingml/2006/main">
          <a:off x="3412012" y="90646"/>
          <a:ext cx="5159379" cy="33612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0.39807</cdr:x>
      <cdr:y>0.08875</cdr:y>
    </cdr:from>
    <cdr:to>
      <cdr:x>1</cdr:x>
      <cdr:y>0.70188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1ED385E-21F4-47C7-9CCF-997DE8A93EC4}"/>
            </a:ext>
          </a:extLst>
        </cdr:cNvPr>
        <cdr:cNvSpPr txBox="1"/>
      </cdr:nvSpPr>
      <cdr:spPr>
        <a:xfrm xmlns:a="http://schemas.openxmlformats.org/drawingml/2006/main">
          <a:off x="3614231" y="486552"/>
          <a:ext cx="5465158" cy="33612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0.39807</cdr:x>
      <cdr:y>0.08875</cdr:y>
    </cdr:from>
    <cdr:to>
      <cdr:x>1</cdr:x>
      <cdr:y>0.70188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1ED385E-21F4-47C7-9CCF-997DE8A93EC4}"/>
            </a:ext>
          </a:extLst>
        </cdr:cNvPr>
        <cdr:cNvSpPr txBox="1"/>
      </cdr:nvSpPr>
      <cdr:spPr>
        <a:xfrm xmlns:a="http://schemas.openxmlformats.org/drawingml/2006/main">
          <a:off x="3614231" y="486552"/>
          <a:ext cx="5465158" cy="33612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0.39807</cdr:x>
      <cdr:y>0.08875</cdr:y>
    </cdr:from>
    <cdr:to>
      <cdr:x>1</cdr:x>
      <cdr:y>0.70188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1ED385E-21F4-47C7-9CCF-997DE8A93EC4}"/>
            </a:ext>
          </a:extLst>
        </cdr:cNvPr>
        <cdr:cNvSpPr txBox="1"/>
      </cdr:nvSpPr>
      <cdr:spPr>
        <a:xfrm xmlns:a="http://schemas.openxmlformats.org/drawingml/2006/main">
          <a:off x="3614231" y="486552"/>
          <a:ext cx="5465158" cy="33612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0.39807</cdr:x>
      <cdr:y>0.08875</cdr:y>
    </cdr:from>
    <cdr:to>
      <cdr:x>1</cdr:x>
      <cdr:y>0.70188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1ED385E-21F4-47C7-9CCF-997DE8A93EC4}"/>
            </a:ext>
          </a:extLst>
        </cdr:cNvPr>
        <cdr:cNvSpPr txBox="1"/>
      </cdr:nvSpPr>
      <cdr:spPr>
        <a:xfrm xmlns:a="http://schemas.openxmlformats.org/drawingml/2006/main">
          <a:off x="3614231" y="486552"/>
          <a:ext cx="5465158" cy="33612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0.39807</cdr:x>
      <cdr:y>0.08875</cdr:y>
    </cdr:from>
    <cdr:to>
      <cdr:x>1</cdr:x>
      <cdr:y>0.70188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1ED385E-21F4-47C7-9CCF-997DE8A93EC4}"/>
            </a:ext>
          </a:extLst>
        </cdr:cNvPr>
        <cdr:cNvSpPr txBox="1"/>
      </cdr:nvSpPr>
      <cdr:spPr>
        <a:xfrm xmlns:a="http://schemas.openxmlformats.org/drawingml/2006/main">
          <a:off x="3614231" y="486552"/>
          <a:ext cx="5465158" cy="33612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30D71-2644-4E89-8302-73E15D88FE15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A92F6-33AE-470E-9D95-6550C01033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7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22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68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839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908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30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7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60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3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8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5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1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880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97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92F6-33AE-470E-9D95-6550C01033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4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D5EE8-C811-4A00-A66C-5CB39F04F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A17897-60FF-4403-BEFF-5DB829386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69975-10CC-45DE-8E00-35FE7E34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A11C1-B735-432D-95E8-E77A4DC0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777E3-515D-4DBC-8CD9-6BB0734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173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4A4EA-9CD9-4EF1-A1CD-325CC5141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4EB81F-F03F-4621-95FE-DF005E22D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0799C-81FC-43DE-935A-B0FC24A4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5ECA8-2F95-466B-A1C8-434FF1F4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402F4-976F-4987-9AE4-30DDE855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40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6BA423-AE3E-402D-82B6-73A70D904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BAA667-5A75-4530-B738-689119E58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C3334-D723-4197-B4E3-FA66271C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6BD8E7-AEF2-4B27-AB6C-7F16C97E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ED0B7-BF2B-411E-B3EF-85EA9D8A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53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25283-9BA8-4091-B843-1B8FAA89D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035B6-A2FC-43A4-855D-5944B05C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FB0D7-B25D-46CA-8452-BCD132FF7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059517-26AC-448D-9729-E6178996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FE421-CE66-438F-BA7B-6F2E74E8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0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E6871-2389-45CC-9036-08939099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778E03-6283-408C-82AC-7FBA43FE2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BECE8-4E7E-4C8A-B5B9-07B94919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E3C47-46F0-418E-B31A-E66124C2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8EABF-CC67-4223-A108-8AA1DF86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47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4CE70-E238-4D37-AE17-3505E8A3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0972AF-8175-4D43-838B-A922407CB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8FD463-745A-4028-BA8C-32922FF77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9A3691-9438-4EC8-A9DC-52900291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E9E965-CD59-490D-9954-A54E09D0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16000A-08F9-49BF-BD96-387BFDE47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9C0D9-1FF8-4CB3-9560-6D965DCF3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4FFB50-37C5-4939-BC78-D8AE2D760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0915E6-75B0-49E4-8AC9-21CEC3FB2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171225-A776-4F82-A68F-CA5B90676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930950-FED3-433C-93C3-CC3A8E17C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5B79A2-82BB-49AB-89D5-8AFDF0B0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A6EE44-DAF8-4E75-8243-DA097B78C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7B28EF-1809-443E-BBF1-E858E0FA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5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FB956-5D2F-40A9-A77C-4D1BBCFB5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461878-AD08-4C53-A080-BDDC4FA5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FCCFE-7FFE-4AF8-980A-02309D24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49E5F1-4825-4BAE-AB9F-1A354726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23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D4B82A-63F7-4212-991C-2DED85A8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0CE04D-6030-41A3-A7AA-9F3CF30EC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46438F-97DC-4265-B618-FF9798E7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12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0E50D-0062-4761-ACB7-47E9F349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612E0-1D76-4B4D-AEFF-0F2692A9F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2DCB62-CA76-4179-9BBA-DE82391CC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66EAC7-27A5-4C4A-B75B-97C804CD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94066-7924-4EAB-BF19-7D9816C9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0DC8F-2260-4CD7-A501-13A6EF76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92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2AD8A-0792-4082-80DF-CC35DF57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503A3D-4ABE-45F8-94DE-2E0BFE495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CDD4E-450C-4126-9532-9D3481E48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D4E546-84FD-4224-820C-1F1082F7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5EB007-7510-45B9-B0A4-DB78EDB6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BC0D78-A42F-4DD0-9EC4-3A15DEA8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19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526664-01D5-4C3B-8D88-7C47E622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F89908-A298-439E-8412-565C6126A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BD715-749D-478B-9980-71D649B51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9D103-4ACB-4DE8-87DE-836F2D95D63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637EF-552D-459E-BD42-21CB9AE52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7098C-3B02-4F5E-941A-53CE1E053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D3F19-3D12-4684-A861-E1C384BAA3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67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hyperlink" Target="http://kostat.go.kr/portal/korea/index.ac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hyperlink" Target="https://data.gg.go.kr/portal/mainPage.do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1338043C-40B4-4B9A-ADDB-51809EB35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" y="-184540"/>
            <a:ext cx="12331463" cy="703875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C1B96CA-9BC6-4D45-8133-0B400886D18D}"/>
              </a:ext>
            </a:extLst>
          </p:cNvPr>
          <p:cNvGrpSpPr/>
          <p:nvPr/>
        </p:nvGrpSpPr>
        <p:grpSpPr>
          <a:xfrm>
            <a:off x="7485143" y="3784"/>
            <a:ext cx="4846320" cy="6858000"/>
            <a:chOff x="7291228" y="111942"/>
            <a:chExt cx="4846320" cy="6858000"/>
          </a:xfrm>
          <a:solidFill>
            <a:srgbClr val="343844"/>
          </a:solidFill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04CD796E-9D8C-4B24-B432-36E3674720A7}"/>
                </a:ext>
              </a:extLst>
            </p:cNvPr>
            <p:cNvSpPr/>
            <p:nvPr/>
          </p:nvSpPr>
          <p:spPr>
            <a:xfrm>
              <a:off x="7291228" y="111942"/>
              <a:ext cx="4846320" cy="6858000"/>
            </a:xfrm>
            <a:prstGeom prst="parallelogram">
              <a:avLst>
                <a:gd name="adj" fmla="val 347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4E774C-B696-4227-8463-ECEFE7918FF7}"/>
                </a:ext>
              </a:extLst>
            </p:cNvPr>
            <p:cNvSpPr/>
            <p:nvPr/>
          </p:nvSpPr>
          <p:spPr>
            <a:xfrm>
              <a:off x="10229172" y="111942"/>
              <a:ext cx="185928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FA22A2-6E62-4D47-ADAA-3F3303562A90}"/>
              </a:ext>
            </a:extLst>
          </p:cNvPr>
          <p:cNvSpPr/>
          <p:nvPr/>
        </p:nvSpPr>
        <p:spPr>
          <a:xfrm>
            <a:off x="5508052" y="3249064"/>
            <a:ext cx="6842760" cy="1787753"/>
          </a:xfrm>
          <a:prstGeom prst="rect">
            <a:avLst/>
          </a:prstGeom>
          <a:solidFill>
            <a:srgbClr val="FFFFF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DB2FB-C4FD-4D43-9D4A-190473E400F0}"/>
              </a:ext>
            </a:extLst>
          </p:cNvPr>
          <p:cNvSpPr txBox="1"/>
          <p:nvPr/>
        </p:nvSpPr>
        <p:spPr>
          <a:xfrm>
            <a:off x="5488703" y="3478911"/>
            <a:ext cx="18473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A132E-1D18-4CB3-84C0-19864F319B2D}"/>
              </a:ext>
            </a:extLst>
          </p:cNvPr>
          <p:cNvSpPr txBox="1"/>
          <p:nvPr/>
        </p:nvSpPr>
        <p:spPr>
          <a:xfrm>
            <a:off x="5712134" y="3613665"/>
            <a:ext cx="6619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analysis_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경기도 노인 복지시설 현황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2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2020 </a:t>
            </a:r>
            <a:r>
              <a:rPr lang="ko-KR" altLang="en-US" sz="21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경기도 빅데이터 전문가 과정</a:t>
            </a:r>
            <a:endParaRPr lang="en-US" altLang="ko-KR" sz="21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60FC4-4804-43FF-8462-42B8AFBCDCE9}"/>
              </a:ext>
            </a:extLst>
          </p:cNvPr>
          <p:cNvSpPr txBox="1"/>
          <p:nvPr/>
        </p:nvSpPr>
        <p:spPr>
          <a:xfrm>
            <a:off x="601984" y="4290688"/>
            <a:ext cx="257116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Group 1</a:t>
            </a:r>
          </a:p>
          <a:p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최종엽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황상욱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현세민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김지원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박세지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37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913056" y="523224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8D35CC-5EC2-48D2-BADE-E2120BFF2BA4}"/>
              </a:ext>
            </a:extLst>
          </p:cNvPr>
          <p:cNvSpPr/>
          <p:nvPr/>
        </p:nvSpPr>
        <p:spPr>
          <a:xfrm>
            <a:off x="1034269" y="1342226"/>
            <a:ext cx="3757760" cy="5305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■</a:t>
            </a:r>
            <a:r>
              <a:rPr lang="ko-KR" altLang="en-US" dirty="0">
                <a:solidFill>
                  <a:srgbClr val="FF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연도별 </a:t>
            </a:r>
            <a:r>
              <a:rPr lang="en-US" altLang="ko-KR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60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 이상 인구 데이터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CBA41C-108B-4516-A155-2B218917F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6" y="2173903"/>
            <a:ext cx="5106113" cy="4241596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22B8DF2-3D28-4B24-8646-ABC72E250F70}"/>
              </a:ext>
            </a:extLst>
          </p:cNvPr>
          <p:cNvCxnSpPr>
            <a:cxnSpLocks/>
          </p:cNvCxnSpPr>
          <p:nvPr/>
        </p:nvCxnSpPr>
        <p:spPr>
          <a:xfrm>
            <a:off x="6052009" y="2312298"/>
            <a:ext cx="0" cy="396480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3F72BD8A-93B9-46EF-914C-4EF06C1D9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33" y="2190309"/>
            <a:ext cx="4058216" cy="408679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B07422-DAF3-4FF5-942D-CDCCD696C392}"/>
              </a:ext>
            </a:extLst>
          </p:cNvPr>
          <p:cNvSpPr/>
          <p:nvPr/>
        </p:nvSpPr>
        <p:spPr>
          <a:xfrm>
            <a:off x="6252912" y="1342226"/>
            <a:ext cx="5160387" cy="5305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■</a:t>
            </a:r>
            <a:r>
              <a:rPr lang="ko-KR" altLang="en-US" dirty="0">
                <a:solidFill>
                  <a:srgbClr val="FF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연도별 </a:t>
            </a:r>
            <a:r>
              <a:rPr lang="en-US" altLang="ko-KR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60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 이상 인구 그래프 활용</a:t>
            </a:r>
            <a:r>
              <a:rPr lang="en-US" altLang="ko-KR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C0DFD74-0595-47F5-987C-0650D77A39C0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5A925F-52B0-482F-AE10-1827192E5004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B7818E9-9D7E-41D7-8887-E2C31359D739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285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885147" y="527939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B0DC063-3908-4C90-9A93-9E631C027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047" y="1471520"/>
            <a:ext cx="5341651" cy="507272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6AC2464-5B66-4661-B904-7566F6389021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2DAE94-8A84-46C6-B7EB-484749D28414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E9F7FC3-08E9-415A-92C6-5B46884A26E5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735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924522" y="541970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1DB71D-61A0-4DF3-A51D-2DE0F3DF76C8}"/>
              </a:ext>
            </a:extLst>
          </p:cNvPr>
          <p:cNvGrpSpPr/>
          <p:nvPr/>
        </p:nvGrpSpPr>
        <p:grpSpPr>
          <a:xfrm>
            <a:off x="755286" y="3284372"/>
            <a:ext cx="10681427" cy="1204152"/>
            <a:chOff x="389466" y="2962430"/>
            <a:chExt cx="10525571" cy="131774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BE7AF81-F14A-4294-A0A5-E9AD9DE8AD3D}"/>
                </a:ext>
              </a:extLst>
            </p:cNvPr>
            <p:cNvCxnSpPr/>
            <p:nvPr/>
          </p:nvCxnSpPr>
          <p:spPr>
            <a:xfrm>
              <a:off x="991572" y="4082285"/>
              <a:ext cx="2086378" cy="0"/>
            </a:xfrm>
            <a:prstGeom prst="line">
              <a:avLst/>
            </a:prstGeom>
            <a:ln w="38100">
              <a:solidFill>
                <a:srgbClr val="FE86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D604F1A6-7847-448E-B0D3-2607750E8A40}"/>
                </a:ext>
              </a:extLst>
            </p:cNvPr>
            <p:cNvSpPr/>
            <p:nvPr/>
          </p:nvSpPr>
          <p:spPr>
            <a:xfrm flipV="1">
              <a:off x="766193" y="3993812"/>
              <a:ext cx="167426" cy="176946"/>
            </a:xfrm>
            <a:custGeom>
              <a:avLst/>
              <a:gdLst/>
              <a:ahLst/>
              <a:cxnLst/>
              <a:rect l="l" t="t" r="r" b="b"/>
              <a:pathLst>
                <a:path w="285115" h="285115">
                  <a:moveTo>
                    <a:pt x="164442" y="0"/>
                  </a:moveTo>
                  <a:lnTo>
                    <a:pt x="120337" y="0"/>
                  </a:lnTo>
                  <a:lnTo>
                    <a:pt x="77909" y="13505"/>
                  </a:lnTo>
                  <a:lnTo>
                    <a:pt x="40517" y="40517"/>
                  </a:lnTo>
                  <a:lnTo>
                    <a:pt x="13505" y="77909"/>
                  </a:lnTo>
                  <a:lnTo>
                    <a:pt x="0" y="120337"/>
                  </a:lnTo>
                  <a:lnTo>
                    <a:pt x="0" y="164442"/>
                  </a:lnTo>
                  <a:lnTo>
                    <a:pt x="13505" y="206870"/>
                  </a:lnTo>
                  <a:lnTo>
                    <a:pt x="40517" y="244263"/>
                  </a:lnTo>
                  <a:lnTo>
                    <a:pt x="77909" y="271274"/>
                  </a:lnTo>
                  <a:lnTo>
                    <a:pt x="120337" y="284780"/>
                  </a:lnTo>
                  <a:lnTo>
                    <a:pt x="164442" y="284780"/>
                  </a:lnTo>
                  <a:lnTo>
                    <a:pt x="206870" y="271274"/>
                  </a:lnTo>
                  <a:lnTo>
                    <a:pt x="244263" y="244263"/>
                  </a:lnTo>
                  <a:lnTo>
                    <a:pt x="271274" y="206870"/>
                  </a:lnTo>
                  <a:lnTo>
                    <a:pt x="284780" y="164442"/>
                  </a:lnTo>
                  <a:lnTo>
                    <a:pt x="284780" y="120337"/>
                  </a:lnTo>
                  <a:lnTo>
                    <a:pt x="271274" y="77909"/>
                  </a:lnTo>
                  <a:lnTo>
                    <a:pt x="244263" y="40517"/>
                  </a:lnTo>
                  <a:lnTo>
                    <a:pt x="206870" y="13505"/>
                  </a:lnTo>
                  <a:lnTo>
                    <a:pt x="164442" y="0"/>
                  </a:lnTo>
                  <a:close/>
                </a:path>
              </a:pathLst>
            </a:custGeom>
            <a:solidFill>
              <a:srgbClr val="FE8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1A698555-4E64-4A67-AA64-A4D42BED72DD}"/>
                </a:ext>
              </a:extLst>
            </p:cNvPr>
            <p:cNvSpPr/>
            <p:nvPr/>
          </p:nvSpPr>
          <p:spPr>
            <a:xfrm flipV="1">
              <a:off x="3155908" y="3993812"/>
              <a:ext cx="167426" cy="176946"/>
            </a:xfrm>
            <a:custGeom>
              <a:avLst/>
              <a:gdLst/>
              <a:ahLst/>
              <a:cxnLst/>
              <a:rect l="l" t="t" r="r" b="b"/>
              <a:pathLst>
                <a:path w="285115" h="285115">
                  <a:moveTo>
                    <a:pt x="164442" y="0"/>
                  </a:moveTo>
                  <a:lnTo>
                    <a:pt x="120337" y="0"/>
                  </a:lnTo>
                  <a:lnTo>
                    <a:pt x="77909" y="13505"/>
                  </a:lnTo>
                  <a:lnTo>
                    <a:pt x="40517" y="40517"/>
                  </a:lnTo>
                  <a:lnTo>
                    <a:pt x="13505" y="77909"/>
                  </a:lnTo>
                  <a:lnTo>
                    <a:pt x="0" y="120337"/>
                  </a:lnTo>
                  <a:lnTo>
                    <a:pt x="0" y="164442"/>
                  </a:lnTo>
                  <a:lnTo>
                    <a:pt x="13505" y="206870"/>
                  </a:lnTo>
                  <a:lnTo>
                    <a:pt x="40517" y="244263"/>
                  </a:lnTo>
                  <a:lnTo>
                    <a:pt x="77909" y="271274"/>
                  </a:lnTo>
                  <a:lnTo>
                    <a:pt x="120337" y="284780"/>
                  </a:lnTo>
                  <a:lnTo>
                    <a:pt x="164442" y="284780"/>
                  </a:lnTo>
                  <a:lnTo>
                    <a:pt x="206870" y="271274"/>
                  </a:lnTo>
                  <a:lnTo>
                    <a:pt x="244263" y="244263"/>
                  </a:lnTo>
                  <a:lnTo>
                    <a:pt x="271274" y="206870"/>
                  </a:lnTo>
                  <a:lnTo>
                    <a:pt x="284780" y="164442"/>
                  </a:lnTo>
                  <a:lnTo>
                    <a:pt x="284780" y="120337"/>
                  </a:lnTo>
                  <a:lnTo>
                    <a:pt x="271274" y="77909"/>
                  </a:lnTo>
                  <a:lnTo>
                    <a:pt x="244263" y="40517"/>
                  </a:lnTo>
                  <a:lnTo>
                    <a:pt x="206870" y="13505"/>
                  </a:lnTo>
                  <a:lnTo>
                    <a:pt x="164442" y="0"/>
                  </a:lnTo>
                  <a:close/>
                </a:path>
              </a:pathLst>
            </a:custGeom>
            <a:solidFill>
              <a:srgbClr val="FE8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3">
              <a:extLst>
                <a:ext uri="{FF2B5EF4-FFF2-40B4-BE49-F238E27FC236}">
                  <a16:creationId xmlns:a16="http://schemas.microsoft.com/office/drawing/2014/main" id="{75ADAE8B-E5E5-4A5C-8ECC-B875E8556178}"/>
                </a:ext>
              </a:extLst>
            </p:cNvPr>
            <p:cNvSpPr/>
            <p:nvPr/>
          </p:nvSpPr>
          <p:spPr>
            <a:xfrm flipV="1">
              <a:off x="5646495" y="3978787"/>
              <a:ext cx="167426" cy="176946"/>
            </a:xfrm>
            <a:custGeom>
              <a:avLst/>
              <a:gdLst/>
              <a:ahLst/>
              <a:cxnLst/>
              <a:rect l="l" t="t" r="r" b="b"/>
              <a:pathLst>
                <a:path w="285115" h="285115">
                  <a:moveTo>
                    <a:pt x="164442" y="0"/>
                  </a:moveTo>
                  <a:lnTo>
                    <a:pt x="120337" y="0"/>
                  </a:lnTo>
                  <a:lnTo>
                    <a:pt x="77909" y="13505"/>
                  </a:lnTo>
                  <a:lnTo>
                    <a:pt x="40517" y="40517"/>
                  </a:lnTo>
                  <a:lnTo>
                    <a:pt x="13505" y="77909"/>
                  </a:lnTo>
                  <a:lnTo>
                    <a:pt x="0" y="120337"/>
                  </a:lnTo>
                  <a:lnTo>
                    <a:pt x="0" y="164442"/>
                  </a:lnTo>
                  <a:lnTo>
                    <a:pt x="13505" y="206870"/>
                  </a:lnTo>
                  <a:lnTo>
                    <a:pt x="40517" y="244263"/>
                  </a:lnTo>
                  <a:lnTo>
                    <a:pt x="77909" y="271274"/>
                  </a:lnTo>
                  <a:lnTo>
                    <a:pt x="120337" y="284780"/>
                  </a:lnTo>
                  <a:lnTo>
                    <a:pt x="164442" y="284780"/>
                  </a:lnTo>
                  <a:lnTo>
                    <a:pt x="206870" y="271274"/>
                  </a:lnTo>
                  <a:lnTo>
                    <a:pt x="244263" y="244263"/>
                  </a:lnTo>
                  <a:lnTo>
                    <a:pt x="271274" y="206870"/>
                  </a:lnTo>
                  <a:lnTo>
                    <a:pt x="284780" y="164442"/>
                  </a:lnTo>
                  <a:lnTo>
                    <a:pt x="284780" y="120337"/>
                  </a:lnTo>
                  <a:lnTo>
                    <a:pt x="271274" y="77909"/>
                  </a:lnTo>
                  <a:lnTo>
                    <a:pt x="244263" y="40517"/>
                  </a:lnTo>
                  <a:lnTo>
                    <a:pt x="206870" y="13505"/>
                  </a:lnTo>
                  <a:lnTo>
                    <a:pt x="164442" y="0"/>
                  </a:lnTo>
                  <a:close/>
                </a:path>
              </a:pathLst>
            </a:custGeom>
            <a:solidFill>
              <a:srgbClr val="FE8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DB36AAF-0F11-48C2-B8D5-335DFD12627D}"/>
                </a:ext>
              </a:extLst>
            </p:cNvPr>
            <p:cNvCxnSpPr/>
            <p:nvPr/>
          </p:nvCxnSpPr>
          <p:spPr>
            <a:xfrm>
              <a:off x="3439515" y="4082285"/>
              <a:ext cx="2086378" cy="0"/>
            </a:xfrm>
            <a:prstGeom prst="line">
              <a:avLst/>
            </a:prstGeom>
            <a:ln w="38100">
              <a:solidFill>
                <a:srgbClr val="FE86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3137569-6F07-42CE-BD3C-CC377CB408F7}"/>
                </a:ext>
              </a:extLst>
            </p:cNvPr>
            <p:cNvCxnSpPr/>
            <p:nvPr/>
          </p:nvCxnSpPr>
          <p:spPr>
            <a:xfrm>
              <a:off x="5896276" y="4055494"/>
              <a:ext cx="2086378" cy="0"/>
            </a:xfrm>
            <a:prstGeom prst="line">
              <a:avLst/>
            </a:prstGeom>
            <a:ln w="38100">
              <a:solidFill>
                <a:srgbClr val="FE86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9027D25-25B5-4A0E-A19F-3A4F29851CFF}"/>
                </a:ext>
              </a:extLst>
            </p:cNvPr>
            <p:cNvCxnSpPr/>
            <p:nvPr/>
          </p:nvCxnSpPr>
          <p:spPr>
            <a:xfrm>
              <a:off x="8330339" y="4050711"/>
              <a:ext cx="2086378" cy="0"/>
            </a:xfrm>
            <a:prstGeom prst="line">
              <a:avLst/>
            </a:prstGeom>
            <a:ln w="38100">
              <a:solidFill>
                <a:srgbClr val="FE86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0F697118-46D3-439F-90C7-C551F0BB9A43}"/>
                </a:ext>
              </a:extLst>
            </p:cNvPr>
            <p:cNvSpPr/>
            <p:nvPr/>
          </p:nvSpPr>
          <p:spPr>
            <a:xfrm flipV="1">
              <a:off x="8097049" y="3970200"/>
              <a:ext cx="167426" cy="176946"/>
            </a:xfrm>
            <a:custGeom>
              <a:avLst/>
              <a:gdLst/>
              <a:ahLst/>
              <a:cxnLst/>
              <a:rect l="l" t="t" r="r" b="b"/>
              <a:pathLst>
                <a:path w="285115" h="285115">
                  <a:moveTo>
                    <a:pt x="164442" y="0"/>
                  </a:moveTo>
                  <a:lnTo>
                    <a:pt x="120337" y="0"/>
                  </a:lnTo>
                  <a:lnTo>
                    <a:pt x="77909" y="13505"/>
                  </a:lnTo>
                  <a:lnTo>
                    <a:pt x="40517" y="40517"/>
                  </a:lnTo>
                  <a:lnTo>
                    <a:pt x="13505" y="77909"/>
                  </a:lnTo>
                  <a:lnTo>
                    <a:pt x="0" y="120337"/>
                  </a:lnTo>
                  <a:lnTo>
                    <a:pt x="0" y="164442"/>
                  </a:lnTo>
                  <a:lnTo>
                    <a:pt x="13505" y="206870"/>
                  </a:lnTo>
                  <a:lnTo>
                    <a:pt x="40517" y="244263"/>
                  </a:lnTo>
                  <a:lnTo>
                    <a:pt x="77909" y="271274"/>
                  </a:lnTo>
                  <a:lnTo>
                    <a:pt x="120337" y="284780"/>
                  </a:lnTo>
                  <a:lnTo>
                    <a:pt x="164442" y="284780"/>
                  </a:lnTo>
                  <a:lnTo>
                    <a:pt x="206870" y="271274"/>
                  </a:lnTo>
                  <a:lnTo>
                    <a:pt x="244263" y="244263"/>
                  </a:lnTo>
                  <a:lnTo>
                    <a:pt x="271274" y="206870"/>
                  </a:lnTo>
                  <a:lnTo>
                    <a:pt x="284780" y="164442"/>
                  </a:lnTo>
                  <a:lnTo>
                    <a:pt x="284780" y="120337"/>
                  </a:lnTo>
                  <a:lnTo>
                    <a:pt x="271274" y="77909"/>
                  </a:lnTo>
                  <a:lnTo>
                    <a:pt x="244263" y="40517"/>
                  </a:lnTo>
                  <a:lnTo>
                    <a:pt x="206870" y="13505"/>
                  </a:lnTo>
                  <a:lnTo>
                    <a:pt x="164442" y="0"/>
                  </a:lnTo>
                  <a:close/>
                </a:path>
              </a:pathLst>
            </a:custGeom>
            <a:solidFill>
              <a:srgbClr val="FE8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CD584A-DFF5-426D-B20C-A815C9E5FFF2}"/>
                </a:ext>
              </a:extLst>
            </p:cNvPr>
            <p:cNvSpPr txBox="1"/>
            <p:nvPr/>
          </p:nvSpPr>
          <p:spPr>
            <a:xfrm>
              <a:off x="508257" y="2962582"/>
              <a:ext cx="2306361" cy="47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Step 1</a:t>
              </a:r>
              <a:endParaRPr lang="ko-KR" altLang="en-US" sz="22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A375A9-179A-49E4-B1EC-2A7C356C807C}"/>
                </a:ext>
              </a:extLst>
            </p:cNvPr>
            <p:cNvSpPr txBox="1"/>
            <p:nvPr/>
          </p:nvSpPr>
          <p:spPr>
            <a:xfrm>
              <a:off x="4907327" y="2962430"/>
              <a:ext cx="1478335" cy="47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Step 2</a:t>
              </a:r>
              <a:endParaRPr lang="ko-KR" altLang="en-US" sz="22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6E1893-B7B4-453D-85EF-DB20CA2894CB}"/>
                </a:ext>
              </a:extLst>
            </p:cNvPr>
            <p:cNvSpPr txBox="1"/>
            <p:nvPr/>
          </p:nvSpPr>
          <p:spPr>
            <a:xfrm>
              <a:off x="9042929" y="2962430"/>
              <a:ext cx="1577656" cy="47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Step 3 </a:t>
              </a:r>
              <a:endParaRPr lang="ko-KR" altLang="en-US" sz="22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CC63694-73ED-42F1-874C-8FD99E756D06}"/>
                </a:ext>
              </a:extLst>
            </p:cNvPr>
            <p:cNvCxnSpPr>
              <a:cxnSpLocks/>
            </p:cNvCxnSpPr>
            <p:nvPr/>
          </p:nvCxnSpPr>
          <p:spPr>
            <a:xfrm>
              <a:off x="389466" y="3600658"/>
              <a:ext cx="0" cy="203916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093B603-9B6F-4905-85A8-6C0B75ACE756}"/>
                </a:ext>
              </a:extLst>
            </p:cNvPr>
            <p:cNvSpPr/>
            <p:nvPr/>
          </p:nvSpPr>
          <p:spPr>
            <a:xfrm>
              <a:off x="475609" y="3343115"/>
              <a:ext cx="2339008" cy="631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Web Crawling 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58C2E0F-83F1-4345-9D39-B7274A4EDC3A}"/>
                </a:ext>
              </a:extLst>
            </p:cNvPr>
            <p:cNvSpPr/>
            <p:nvPr/>
          </p:nvSpPr>
          <p:spPr>
            <a:xfrm>
              <a:off x="4859759" y="3339079"/>
              <a:ext cx="1985889" cy="631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Data Cleaning</a:t>
              </a:r>
            </a:p>
          </p:txBody>
        </p:sp>
        <p:sp>
          <p:nvSpPr>
            <p:cNvPr id="40" name="object 21">
              <a:extLst>
                <a:ext uri="{FF2B5EF4-FFF2-40B4-BE49-F238E27FC236}">
                  <a16:creationId xmlns:a16="http://schemas.microsoft.com/office/drawing/2014/main" id="{CA4B6AE0-9F84-4AA9-B8D8-C665DF89F371}"/>
                </a:ext>
              </a:extLst>
            </p:cNvPr>
            <p:cNvSpPr/>
            <p:nvPr/>
          </p:nvSpPr>
          <p:spPr>
            <a:xfrm>
              <a:off x="10528337" y="3837174"/>
              <a:ext cx="386700" cy="442998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43831" y="0"/>
                  </a:moveTo>
                  <a:lnTo>
                    <a:pt x="28849" y="987"/>
                  </a:lnTo>
                  <a:lnTo>
                    <a:pt x="15335" y="7521"/>
                  </a:lnTo>
                  <a:lnTo>
                    <a:pt x="5011" y="19147"/>
                  </a:lnTo>
                  <a:lnTo>
                    <a:pt x="0" y="33869"/>
                  </a:lnTo>
                  <a:lnTo>
                    <a:pt x="987" y="48847"/>
                  </a:lnTo>
                  <a:lnTo>
                    <a:pt x="7521" y="62361"/>
                  </a:lnTo>
                  <a:lnTo>
                    <a:pt x="19147" y="72690"/>
                  </a:lnTo>
                  <a:lnTo>
                    <a:pt x="196451" y="175903"/>
                  </a:lnTo>
                  <a:lnTo>
                    <a:pt x="19147" y="279116"/>
                  </a:lnTo>
                  <a:lnTo>
                    <a:pt x="7521" y="289444"/>
                  </a:lnTo>
                  <a:lnTo>
                    <a:pt x="987" y="302958"/>
                  </a:lnTo>
                  <a:lnTo>
                    <a:pt x="0" y="317936"/>
                  </a:lnTo>
                  <a:lnTo>
                    <a:pt x="5011" y="332659"/>
                  </a:lnTo>
                  <a:lnTo>
                    <a:pt x="15335" y="344285"/>
                  </a:lnTo>
                  <a:lnTo>
                    <a:pt x="28849" y="350818"/>
                  </a:lnTo>
                  <a:lnTo>
                    <a:pt x="43831" y="351806"/>
                  </a:lnTo>
                  <a:lnTo>
                    <a:pt x="58555" y="346794"/>
                  </a:lnTo>
                  <a:lnTo>
                    <a:pt x="352115" y="175903"/>
                  </a:lnTo>
                  <a:lnTo>
                    <a:pt x="58555" y="5011"/>
                  </a:lnTo>
                  <a:lnTo>
                    <a:pt x="43831" y="0"/>
                  </a:lnTo>
                  <a:close/>
                </a:path>
              </a:pathLst>
            </a:custGeom>
            <a:solidFill>
              <a:srgbClr val="FE86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30B689D-B02E-4D20-BC03-879054DB4724}"/>
              </a:ext>
            </a:extLst>
          </p:cNvPr>
          <p:cNvSpPr txBox="1"/>
          <p:nvPr/>
        </p:nvSpPr>
        <p:spPr>
          <a:xfrm>
            <a:off x="9483429" y="3774362"/>
            <a:ext cx="21242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함초롬바탕" panose="02030604000101010101" pitchFamily="18" charset="-127"/>
              </a:rPr>
              <a:t>Text Mining</a:t>
            </a:r>
            <a:endParaRPr lang="ko-KR" altLang="en-US" sz="2200" b="1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함초롬바탕" panose="0203060400010101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63077FC-9CD1-4AD7-9E7E-59192DF73476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2498FDB-9FAA-4A04-9349-731010192954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6B1FBFD-A898-4A13-B71D-977259648212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2CF029-96E3-4E47-8476-A03B712B45C7}"/>
              </a:ext>
            </a:extLst>
          </p:cNvPr>
          <p:cNvSpPr/>
          <p:nvPr/>
        </p:nvSpPr>
        <p:spPr>
          <a:xfrm>
            <a:off x="797479" y="1717326"/>
            <a:ext cx="2938625" cy="48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■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웹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크롤링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텍스트 마이닝</a:t>
            </a:r>
            <a:endParaRPr lang="en-US" altLang="ko-KR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B4E816E-74DE-4C26-8E26-72661FFFBC4C}"/>
              </a:ext>
            </a:extLst>
          </p:cNvPr>
          <p:cNvCxnSpPr>
            <a:cxnSpLocks/>
          </p:cNvCxnSpPr>
          <p:nvPr/>
        </p:nvCxnSpPr>
        <p:spPr>
          <a:xfrm>
            <a:off x="5243502" y="3856483"/>
            <a:ext cx="0" cy="18633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0ACDC06-53A5-4661-9E4B-C88CDAB95539}"/>
              </a:ext>
            </a:extLst>
          </p:cNvPr>
          <p:cNvCxnSpPr>
            <a:cxnSpLocks/>
          </p:cNvCxnSpPr>
          <p:nvPr/>
        </p:nvCxnSpPr>
        <p:spPr>
          <a:xfrm>
            <a:off x="9483429" y="3863543"/>
            <a:ext cx="0" cy="18633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542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1DB71D-61A0-4DF3-A51D-2DE0F3DF76C8}"/>
              </a:ext>
            </a:extLst>
          </p:cNvPr>
          <p:cNvGrpSpPr/>
          <p:nvPr/>
        </p:nvGrpSpPr>
        <p:grpSpPr>
          <a:xfrm>
            <a:off x="1913403" y="1492549"/>
            <a:ext cx="2515832" cy="928635"/>
            <a:chOff x="329962" y="2845779"/>
            <a:chExt cx="2465027" cy="11955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CD584A-DFF5-426D-B20C-A815C9E5FFF2}"/>
                </a:ext>
              </a:extLst>
            </p:cNvPr>
            <p:cNvSpPr txBox="1"/>
            <p:nvPr/>
          </p:nvSpPr>
          <p:spPr>
            <a:xfrm>
              <a:off x="488628" y="2845779"/>
              <a:ext cx="2306361" cy="55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Step 1</a:t>
              </a:r>
              <a:endParaRPr lang="ko-KR" altLang="en-US" sz="22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CC63694-73ED-42F1-874C-8FD99E756D06}"/>
                </a:ext>
              </a:extLst>
            </p:cNvPr>
            <p:cNvCxnSpPr>
              <a:cxnSpLocks/>
            </p:cNvCxnSpPr>
            <p:nvPr/>
          </p:nvCxnSpPr>
          <p:spPr>
            <a:xfrm>
              <a:off x="329962" y="3618107"/>
              <a:ext cx="0" cy="203916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093B603-9B6F-4905-85A8-6C0B75ACE756}"/>
                </a:ext>
              </a:extLst>
            </p:cNvPr>
            <p:cNvSpPr/>
            <p:nvPr/>
          </p:nvSpPr>
          <p:spPr>
            <a:xfrm>
              <a:off x="522534" y="3300356"/>
              <a:ext cx="2272455" cy="74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60000"/>
                </a:lnSpc>
              </a:pPr>
              <a:r>
                <a:rPr lang="en-US" altLang="ko-KR" sz="2200" b="1" kern="0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함초롬바탕" panose="02030604000101010101" pitchFamily="18" charset="-127"/>
                </a:rPr>
                <a:t>Web Crawling 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CDDC4A3-4EEA-4EEB-9094-EEB95117B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91" y="2755492"/>
            <a:ext cx="6309907" cy="3400388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39D8623-E5D1-4B2A-9A9B-7828C6DE9FDB}"/>
              </a:ext>
            </a:extLst>
          </p:cNvPr>
          <p:cNvGrpSpPr/>
          <p:nvPr/>
        </p:nvGrpSpPr>
        <p:grpSpPr>
          <a:xfrm>
            <a:off x="7351279" y="1466072"/>
            <a:ext cx="2786552" cy="955112"/>
            <a:chOff x="5363795" y="1418345"/>
            <a:chExt cx="2786552" cy="95511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EDFEE4-31D8-420D-AEEB-4BAE0A6AB649}"/>
                </a:ext>
              </a:extLst>
            </p:cNvPr>
            <p:cNvSpPr txBox="1"/>
            <p:nvPr/>
          </p:nvSpPr>
          <p:spPr>
            <a:xfrm>
              <a:off x="5363795" y="1418345"/>
              <a:ext cx="15088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Step 2</a:t>
              </a:r>
              <a:endParaRPr lang="ko-KR" altLang="en-US" sz="22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D0DA99D-C5F8-49B8-A893-D33A40AC9989}"/>
                </a:ext>
              </a:extLst>
            </p:cNvPr>
            <p:cNvCxnSpPr>
              <a:cxnSpLocks/>
            </p:cNvCxnSpPr>
            <p:nvPr/>
          </p:nvCxnSpPr>
          <p:spPr>
            <a:xfrm>
              <a:off x="5363795" y="2091581"/>
              <a:ext cx="0" cy="15839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F0892C-69DA-40F0-BE64-D23EAEA3CD7C}"/>
                </a:ext>
              </a:extLst>
            </p:cNvPr>
            <p:cNvSpPr txBox="1"/>
            <p:nvPr/>
          </p:nvSpPr>
          <p:spPr>
            <a:xfrm>
              <a:off x="5487458" y="1942570"/>
              <a:ext cx="26628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함초롬바탕" panose="02030604000101010101" pitchFamily="18" charset="-127"/>
                </a:rPr>
                <a:t>Data Cleaning</a:t>
              </a:r>
              <a:endParaRPr lang="ko-KR" altLang="en-US" sz="2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함초롬바탕" panose="02030604000101010101" pitchFamily="18" charset="-127"/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8A5C474-5594-440F-8A50-FDC43FF5CC91}"/>
              </a:ext>
            </a:extLst>
          </p:cNvPr>
          <p:cNvCxnSpPr/>
          <p:nvPr/>
        </p:nvCxnSpPr>
        <p:spPr>
          <a:xfrm>
            <a:off x="4429235" y="2205413"/>
            <a:ext cx="2129379" cy="0"/>
          </a:xfrm>
          <a:prstGeom prst="line">
            <a:avLst/>
          </a:prstGeom>
          <a:ln w="38100">
            <a:solidFill>
              <a:srgbClr val="FE8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21">
            <a:extLst>
              <a:ext uri="{FF2B5EF4-FFF2-40B4-BE49-F238E27FC236}">
                <a16:creationId xmlns:a16="http://schemas.microsoft.com/office/drawing/2014/main" id="{A7AFF349-D8BE-43BE-BC39-B101F01E6892}"/>
              </a:ext>
            </a:extLst>
          </p:cNvPr>
          <p:cNvSpPr/>
          <p:nvPr/>
        </p:nvSpPr>
        <p:spPr>
          <a:xfrm>
            <a:off x="6732610" y="2019999"/>
            <a:ext cx="257836" cy="341652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43831" y="0"/>
                </a:moveTo>
                <a:lnTo>
                  <a:pt x="28849" y="987"/>
                </a:lnTo>
                <a:lnTo>
                  <a:pt x="15335" y="7521"/>
                </a:lnTo>
                <a:lnTo>
                  <a:pt x="5011" y="19147"/>
                </a:lnTo>
                <a:lnTo>
                  <a:pt x="0" y="33869"/>
                </a:lnTo>
                <a:lnTo>
                  <a:pt x="987" y="48847"/>
                </a:lnTo>
                <a:lnTo>
                  <a:pt x="7521" y="62361"/>
                </a:lnTo>
                <a:lnTo>
                  <a:pt x="19147" y="72690"/>
                </a:lnTo>
                <a:lnTo>
                  <a:pt x="196451" y="175903"/>
                </a:lnTo>
                <a:lnTo>
                  <a:pt x="19147" y="279116"/>
                </a:lnTo>
                <a:lnTo>
                  <a:pt x="7521" y="289444"/>
                </a:lnTo>
                <a:lnTo>
                  <a:pt x="987" y="302958"/>
                </a:lnTo>
                <a:lnTo>
                  <a:pt x="0" y="317936"/>
                </a:lnTo>
                <a:lnTo>
                  <a:pt x="5011" y="332659"/>
                </a:lnTo>
                <a:lnTo>
                  <a:pt x="15335" y="344285"/>
                </a:lnTo>
                <a:lnTo>
                  <a:pt x="28849" y="350818"/>
                </a:lnTo>
                <a:lnTo>
                  <a:pt x="43831" y="351806"/>
                </a:lnTo>
                <a:lnTo>
                  <a:pt x="58555" y="346794"/>
                </a:lnTo>
                <a:lnTo>
                  <a:pt x="352115" y="175903"/>
                </a:lnTo>
                <a:lnTo>
                  <a:pt x="58555" y="5011"/>
                </a:lnTo>
                <a:lnTo>
                  <a:pt x="43831" y="0"/>
                </a:lnTo>
                <a:close/>
              </a:path>
            </a:pathLst>
          </a:custGeom>
          <a:solidFill>
            <a:srgbClr val="FE86A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D6BAF9-8362-4F8D-ADA2-DE044978DC8A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482AFA-2B84-42E6-82BE-110659267938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94D3F98-AA61-41CC-A594-D66D4D7E5795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672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913056" y="561700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88CB4C8-3F8A-46BD-A24E-FC51D8978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19" y="1253261"/>
            <a:ext cx="6348010" cy="1165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1962CF-247D-4549-A9F0-235546084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19" y="2514242"/>
            <a:ext cx="6477561" cy="4130398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E3A0ABEA-A016-4F1E-B851-E7D79F97100C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EA427D-7A1E-4941-915A-FA4B85DD0F62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32CEB1D-111E-4E6A-831B-2709CCD6F919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7013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5340233" y="721191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92611D6-FB98-4D5F-9683-3BB63D3B42BF}"/>
              </a:ext>
            </a:extLst>
          </p:cNvPr>
          <p:cNvGrpSpPr/>
          <p:nvPr/>
        </p:nvGrpSpPr>
        <p:grpSpPr>
          <a:xfrm>
            <a:off x="7071937" y="3429000"/>
            <a:ext cx="738458" cy="221981"/>
            <a:chOff x="2976483" y="5931939"/>
            <a:chExt cx="738458" cy="221981"/>
          </a:xfrm>
        </p:grpSpPr>
        <p:sp>
          <p:nvSpPr>
            <p:cNvPr id="43" name="갈매기형 수장 26">
              <a:extLst>
                <a:ext uri="{FF2B5EF4-FFF2-40B4-BE49-F238E27FC236}">
                  <a16:creationId xmlns:a16="http://schemas.microsoft.com/office/drawing/2014/main" id="{71FF66E8-5192-470B-BB8F-DB39A0089926}"/>
                </a:ext>
              </a:extLst>
            </p:cNvPr>
            <p:cNvSpPr/>
            <p:nvPr/>
          </p:nvSpPr>
          <p:spPr>
            <a:xfrm>
              <a:off x="2976483" y="5936084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4" name="갈매기형 수장 26">
              <a:extLst>
                <a:ext uri="{FF2B5EF4-FFF2-40B4-BE49-F238E27FC236}">
                  <a16:creationId xmlns:a16="http://schemas.microsoft.com/office/drawing/2014/main" id="{834D27AD-1552-4820-BE88-636CC58260BC}"/>
                </a:ext>
              </a:extLst>
            </p:cNvPr>
            <p:cNvSpPr/>
            <p:nvPr/>
          </p:nvSpPr>
          <p:spPr>
            <a:xfrm>
              <a:off x="3215801" y="5931939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5" name="갈매기형 수장 26">
              <a:extLst>
                <a:ext uri="{FF2B5EF4-FFF2-40B4-BE49-F238E27FC236}">
                  <a16:creationId xmlns:a16="http://schemas.microsoft.com/office/drawing/2014/main" id="{36655965-3359-452E-B543-2CDA7B71357D}"/>
                </a:ext>
              </a:extLst>
            </p:cNvPr>
            <p:cNvSpPr/>
            <p:nvPr/>
          </p:nvSpPr>
          <p:spPr>
            <a:xfrm>
              <a:off x="3455119" y="5935204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09D21FA-5FB3-4F5C-A059-EE21B6E5B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22" y="2364981"/>
            <a:ext cx="3099268" cy="411479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0D11BD0-97EF-4CD8-8BDE-A11FCDE6F615}"/>
              </a:ext>
            </a:extLst>
          </p:cNvPr>
          <p:cNvSpPr txBox="1"/>
          <p:nvPr/>
        </p:nvSpPr>
        <p:spPr>
          <a:xfrm>
            <a:off x="7950941" y="3278893"/>
            <a:ext cx="5765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Key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word</a:t>
            </a:r>
            <a:endParaRPr lang="ko-KR" altLang="en-US" sz="22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BEEA8B-852D-44FF-A403-F605F66B1334}"/>
              </a:ext>
            </a:extLst>
          </p:cNvPr>
          <p:cNvSpPr txBox="1"/>
          <p:nvPr/>
        </p:nvSpPr>
        <p:spPr>
          <a:xfrm>
            <a:off x="6773647" y="4164800"/>
            <a:ext cx="425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노인 </a:t>
            </a:r>
            <a:r>
              <a:rPr lang="en-US" altLang="ko-KR" b="1" dirty="0"/>
              <a:t>#</a:t>
            </a:r>
            <a:r>
              <a:rPr lang="ko-KR" altLang="en-US" b="1" dirty="0"/>
              <a:t>시설 </a:t>
            </a:r>
            <a:r>
              <a:rPr lang="en-US" altLang="ko-KR" b="1" dirty="0"/>
              <a:t>#</a:t>
            </a:r>
            <a:r>
              <a:rPr lang="ko-KR" altLang="en-US" b="1" dirty="0"/>
              <a:t>복지관 </a:t>
            </a:r>
            <a:r>
              <a:rPr lang="en-US" altLang="ko-KR" b="1" dirty="0"/>
              <a:t>#</a:t>
            </a:r>
            <a:r>
              <a:rPr lang="ko-KR" altLang="en-US" b="1" dirty="0"/>
              <a:t> 서비스 </a:t>
            </a:r>
            <a:r>
              <a:rPr lang="en-US" altLang="ko-KR" b="1" dirty="0"/>
              <a:t>#</a:t>
            </a:r>
            <a:r>
              <a:rPr lang="ko-KR" altLang="en-US" b="1" dirty="0"/>
              <a:t>부족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35BD712-3FF3-4D74-98E5-318FBAFD8811}"/>
              </a:ext>
            </a:extLst>
          </p:cNvPr>
          <p:cNvGrpSpPr/>
          <p:nvPr/>
        </p:nvGrpSpPr>
        <p:grpSpPr>
          <a:xfrm>
            <a:off x="613579" y="1333897"/>
            <a:ext cx="2813905" cy="901561"/>
            <a:chOff x="3580837" y="1468105"/>
            <a:chExt cx="2813905" cy="90156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C8F2B05-CF14-471B-9E0E-C2EECD6C0858}"/>
                </a:ext>
              </a:extLst>
            </p:cNvPr>
            <p:cNvSpPr txBox="1"/>
            <p:nvPr/>
          </p:nvSpPr>
          <p:spPr>
            <a:xfrm>
              <a:off x="3731853" y="1468105"/>
              <a:ext cx="15088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Step 3</a:t>
              </a:r>
              <a:endParaRPr lang="ko-KR" altLang="en-US" sz="22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9CCE1B2-6849-4B31-936B-3FB482343A1E}"/>
                </a:ext>
              </a:extLst>
            </p:cNvPr>
            <p:cNvCxnSpPr>
              <a:cxnSpLocks/>
            </p:cNvCxnSpPr>
            <p:nvPr/>
          </p:nvCxnSpPr>
          <p:spPr>
            <a:xfrm>
              <a:off x="3580837" y="2090741"/>
              <a:ext cx="0" cy="15839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8ACB3D-92EC-4286-A794-10AE660A2EBB}"/>
                </a:ext>
              </a:extLst>
            </p:cNvPr>
            <p:cNvSpPr txBox="1"/>
            <p:nvPr/>
          </p:nvSpPr>
          <p:spPr>
            <a:xfrm>
              <a:off x="3731853" y="1938779"/>
              <a:ext cx="26628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함초롬바탕" panose="02030604000101010101" pitchFamily="18" charset="-127"/>
                </a:rPr>
                <a:t>Text Mining</a:t>
              </a:r>
              <a:endParaRPr lang="ko-KR" altLang="en-US" sz="2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2A00933-569D-4997-A7AC-D29067C39083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0D38193-B131-467C-9C34-DBB5FB7C434C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7D8CFDE9-B04B-4D34-8AF5-CD7EDB90AB91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34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5340233" y="721191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C5015BC-C17D-4116-B99E-DDCE8EC50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115335"/>
              </p:ext>
            </p:extLst>
          </p:nvPr>
        </p:nvGraphicFramePr>
        <p:xfrm>
          <a:off x="-113021" y="3028890"/>
          <a:ext cx="9079391" cy="5482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F09F7A3-A50F-4246-8C34-376C97EBC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7" b="49078"/>
          <a:stretch/>
        </p:blipFill>
        <p:spPr>
          <a:xfrm>
            <a:off x="1075287" y="2232308"/>
            <a:ext cx="4142862" cy="41049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9FB307-978E-4201-9DD3-66421B6CE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5"/>
          <a:stretch/>
        </p:blipFill>
        <p:spPr>
          <a:xfrm>
            <a:off x="6685017" y="2391840"/>
            <a:ext cx="4075412" cy="388700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4487CB-C8C1-4631-9718-4C103BE1921F}"/>
              </a:ext>
            </a:extLst>
          </p:cNvPr>
          <p:cNvSpPr/>
          <p:nvPr/>
        </p:nvSpPr>
        <p:spPr>
          <a:xfrm>
            <a:off x="942553" y="1466163"/>
            <a:ext cx="2305439" cy="48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■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시군별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기관 수 정리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979722-E1A6-46D9-87E5-80E02BA09F0A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A8A75E-E60D-4848-B0B3-2B212687439B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AECCD3F-3694-4B30-B8D5-90F7AF72BF78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34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913056" y="508869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8D35CC-5EC2-48D2-BADE-E2120BFF2BA4}"/>
              </a:ext>
            </a:extLst>
          </p:cNvPr>
          <p:cNvSpPr/>
          <p:nvPr/>
        </p:nvSpPr>
        <p:spPr>
          <a:xfrm>
            <a:off x="547545" y="1360230"/>
            <a:ext cx="117994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000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■</a:t>
            </a:r>
            <a:r>
              <a:rPr lang="en-US" altLang="ko-KR" sz="2000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기관 수 추출 코드</a:t>
            </a:r>
            <a:endParaRPr lang="en-US" altLang="ko-KR" sz="2000" kern="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C5015BC-C17D-4116-B99E-DDCE8EC50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125162"/>
              </p:ext>
            </p:extLst>
          </p:nvPr>
        </p:nvGraphicFramePr>
        <p:xfrm>
          <a:off x="-1157347" y="1552405"/>
          <a:ext cx="9079391" cy="5482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5345DA1A-6C1D-426E-A867-606611C01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03" y="1397323"/>
            <a:ext cx="7055720" cy="546067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EBFEFD0-995A-428D-8011-91162BB94C74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38B14A-3EF4-4A81-8615-DC7508D17F5F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606D18E-E74C-4A35-A373-F617C61F1C71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5784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927770" y="527230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55F5350-1C22-40ED-9523-8EDF82717C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/>
          <a:stretch/>
        </p:blipFill>
        <p:spPr>
          <a:xfrm>
            <a:off x="1925690" y="2216563"/>
            <a:ext cx="8224430" cy="44280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B6990A-E91E-4F64-87E9-62A1588EF494}"/>
              </a:ext>
            </a:extLst>
          </p:cNvPr>
          <p:cNvSpPr/>
          <p:nvPr/>
        </p:nvSpPr>
        <p:spPr>
          <a:xfrm>
            <a:off x="944664" y="1434445"/>
            <a:ext cx="2337499" cy="532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■</a:t>
            </a:r>
            <a:r>
              <a:rPr lang="en-US" altLang="ko-KR" sz="2000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Heatmap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만들기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94E152C-849B-4AE5-B56E-7824EDD6CEE4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F86766-02DC-4DA3-A563-A9585A4EE136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4B2B241-8306-457C-9527-D4D2B24216AF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786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879091" y="563918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24A949B-FFD4-49C0-90AD-1C3FD0ADC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573" y="1229023"/>
            <a:ext cx="5589447" cy="554051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6CF085-EE93-40C9-94E5-AEDB76A81E1E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AF555F-42E7-4E94-874F-E23019B4FFAF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9C9FD5C-A1CA-4ED9-8950-43E823AA1969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6635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83158" y="0"/>
            <a:ext cx="1960776" cy="509047"/>
            <a:chOff x="1065229" y="0"/>
            <a:chExt cx="1809946" cy="461913"/>
          </a:xfrm>
          <a:solidFill>
            <a:srgbClr val="E65848"/>
          </a:solidFill>
        </p:grpSpPr>
        <p:sp>
          <p:nvSpPr>
            <p:cNvPr id="5" name="모서리가 둥근 직사각형 4"/>
            <p:cNvSpPr/>
            <p:nvPr/>
          </p:nvSpPr>
          <p:spPr>
            <a:xfrm>
              <a:off x="1065229" y="0"/>
              <a:ext cx="1809946" cy="4619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65229" y="1"/>
              <a:ext cx="1809946" cy="3299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43923" y="2736773"/>
            <a:ext cx="3442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Contents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24498" y="2014186"/>
            <a:ext cx="3011081" cy="3047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001 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ko-KR" sz="2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002</a:t>
            </a:r>
            <a:r>
              <a:rPr lang="ko-KR" altLang="en-US" sz="2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Analysis Process</a:t>
            </a:r>
          </a:p>
          <a:p>
            <a:pPr>
              <a:lnSpc>
                <a:spcPct val="200000"/>
              </a:lnSpc>
            </a:pPr>
            <a:r>
              <a:rPr lang="en-US" altLang="ko-KR" sz="2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003 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en-US" altLang="ko-KR" sz="2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004 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Question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059" y="3429000"/>
            <a:ext cx="608714" cy="60871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CC2BA4-17AB-41EF-A861-BBD15AE33639}"/>
              </a:ext>
            </a:extLst>
          </p:cNvPr>
          <p:cNvSpPr/>
          <p:nvPr/>
        </p:nvSpPr>
        <p:spPr>
          <a:xfrm>
            <a:off x="5645241" y="1555423"/>
            <a:ext cx="45719" cy="4374037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0E7FFD-8858-407C-A86B-B40AED51CA44}"/>
              </a:ext>
            </a:extLst>
          </p:cNvPr>
          <p:cNvGrpSpPr/>
          <p:nvPr/>
        </p:nvGrpSpPr>
        <p:grpSpPr>
          <a:xfrm>
            <a:off x="8399445" y="2254591"/>
            <a:ext cx="206471" cy="197967"/>
            <a:chOff x="6551970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6EE140-B7C2-47D6-B88F-F3ABEACA31EB}"/>
                </a:ext>
              </a:extLst>
            </p:cNvPr>
            <p:cNvSpPr/>
            <p:nvPr/>
          </p:nvSpPr>
          <p:spPr>
            <a:xfrm>
              <a:off x="6551970" y="3512066"/>
              <a:ext cx="94269" cy="94269"/>
            </a:xfrm>
            <a:prstGeom prst="rect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60599F0-2CE3-48A6-9411-F56EE04BCCA1}"/>
                </a:ext>
              </a:extLst>
            </p:cNvPr>
            <p:cNvSpPr/>
            <p:nvPr/>
          </p:nvSpPr>
          <p:spPr>
            <a:xfrm>
              <a:off x="6664172" y="3408368"/>
              <a:ext cx="94269" cy="94269"/>
            </a:xfrm>
            <a:prstGeom prst="rect">
              <a:avLst/>
            </a:prstGeom>
            <a:solidFill>
              <a:srgbClr val="F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758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933826" y="487833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3BD9F3D-57EB-4CAB-9EAE-88E824D87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2" b="-1"/>
          <a:stretch/>
        </p:blipFill>
        <p:spPr>
          <a:xfrm>
            <a:off x="2361487" y="1805161"/>
            <a:ext cx="7757304" cy="494080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CBDB05-AE6C-4555-94F4-F24C5170FD60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C14ACF-7D50-4C10-9286-C56DD948C8C1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2FED5A2-CBA6-4FEC-A60D-F12EE0045A78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31C338-EF19-4DF4-846C-ACAA0534F713}"/>
              </a:ext>
            </a:extLst>
          </p:cNvPr>
          <p:cNvSpPr/>
          <p:nvPr/>
        </p:nvSpPr>
        <p:spPr>
          <a:xfrm>
            <a:off x="610824" y="1316501"/>
            <a:ext cx="3001143" cy="532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■</a:t>
            </a:r>
            <a:r>
              <a:rPr lang="en-US" altLang="ko-KR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Heatmap _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Plotly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활용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365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783117-8828-4126-852A-DA90832392D4}"/>
              </a:ext>
            </a:extLst>
          </p:cNvPr>
          <p:cNvCxnSpPr/>
          <p:nvPr/>
        </p:nvCxnSpPr>
        <p:spPr>
          <a:xfrm>
            <a:off x="457200" y="1158240"/>
            <a:ext cx="11003280" cy="0"/>
          </a:xfrm>
          <a:prstGeom prst="line">
            <a:avLst/>
          </a:prstGeom>
          <a:ln w="19050" cap="sq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5340233" y="721191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3A0B875-7F45-424C-97B9-9BB01663E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3" y="1995988"/>
            <a:ext cx="11682147" cy="403712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9CFBC2F-F690-4DE8-951E-C47FDB90A94E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738197-DE82-4FF8-84D0-2AAA292EC0CB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5ABC33C-9A7E-48AF-B21F-613A3F70178E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189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5340233" y="721191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666A5E4-4CC0-4961-BB13-0995BDC73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8"/>
          <a:stretch/>
        </p:blipFill>
        <p:spPr>
          <a:xfrm>
            <a:off x="1295905" y="1261938"/>
            <a:ext cx="8980498" cy="631302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566E7F-B3D0-4BB8-9423-0CA8B93C4707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C71DC4-D8C9-4130-BFBD-15CD929AD452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98F621C-C4BC-4979-BC54-AF665538C094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3173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52EEE89-A142-41C2-93E8-76E2A888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77" y="2625725"/>
            <a:ext cx="7553325" cy="152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554244-7532-4E62-986B-8E82D1F6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17" y="4301490"/>
            <a:ext cx="4114800" cy="234315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41DED29-7649-4FE4-AC5D-36141D89E00A}"/>
              </a:ext>
            </a:extLst>
          </p:cNvPr>
          <p:cNvGrpSpPr/>
          <p:nvPr/>
        </p:nvGrpSpPr>
        <p:grpSpPr>
          <a:xfrm>
            <a:off x="525179" y="1433375"/>
            <a:ext cx="1217353" cy="752751"/>
            <a:chOff x="525179" y="1433375"/>
            <a:chExt cx="1217353" cy="75275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D15150D-C570-4F8B-8825-4D5601D8D040}"/>
                </a:ext>
              </a:extLst>
            </p:cNvPr>
            <p:cNvSpPr/>
            <p:nvPr/>
          </p:nvSpPr>
          <p:spPr>
            <a:xfrm>
              <a:off x="652348" y="1433375"/>
              <a:ext cx="7136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rgbClr val="39455F"/>
                  </a:solidFill>
                  <a:latin typeface="Engravers MT" panose="02090707080505020304" pitchFamily="18" charset="0"/>
                  <a:ea typeface="a장미다방" panose="02020600000000000000" pitchFamily="18" charset="-127"/>
                </a:rPr>
                <a:t>01</a:t>
              </a:r>
              <a:endParaRPr lang="ko-KR" altLang="en-US" sz="3200" dirty="0"/>
            </a:p>
          </p:txBody>
        </p:sp>
        <p:sp useBgFill="1">
          <p:nvSpPr>
            <p:cNvPr id="5" name="직각 삼각형 4">
              <a:extLst>
                <a:ext uri="{FF2B5EF4-FFF2-40B4-BE49-F238E27FC236}">
                  <a16:creationId xmlns:a16="http://schemas.microsoft.com/office/drawing/2014/main" id="{745AE51D-81C2-4308-8B95-59BC1D7EF28D}"/>
                </a:ext>
              </a:extLst>
            </p:cNvPr>
            <p:cNvSpPr/>
            <p:nvPr/>
          </p:nvSpPr>
          <p:spPr>
            <a:xfrm flipH="1">
              <a:off x="525179" y="1572077"/>
              <a:ext cx="1217353" cy="61404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AB1332-08A8-4254-A898-5F543D294AE1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971CE4-BA6F-4FDA-A48F-9D912CBBA3C5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6EA6D83-2EB4-45C6-A288-C55297EA3899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8">
            <a:extLst>
              <a:ext uri="{FF2B5EF4-FFF2-40B4-BE49-F238E27FC236}">
                <a16:creationId xmlns:a16="http://schemas.microsoft.com/office/drawing/2014/main" id="{566D9915-2FC4-4F16-9E8E-6CBA931CC498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E75DA6-B531-48EE-8F10-78128E9B2D4F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710ABA0-EF1E-492B-B9C1-3A79EC6AE67F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8" name="제목 7">
            <a:extLst>
              <a:ext uri="{FF2B5EF4-FFF2-40B4-BE49-F238E27FC236}">
                <a16:creationId xmlns:a16="http://schemas.microsoft.com/office/drawing/2014/main" id="{023C1100-8EC8-408C-860B-1F8015DE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21" y="129998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경기도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노인인구 데이터 불러오기</a:t>
            </a:r>
            <a:r>
              <a:rPr lang="en-US" altLang="ko-KR" sz="1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&amp; </a:t>
            </a:r>
            <a:r>
              <a:rPr lang="ko-KR" altLang="en-US" sz="18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전처리</a:t>
            </a:r>
            <a:endParaRPr lang="ko-KR" altLang="en-US" sz="1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42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670F03-347E-492B-A151-3C869BFA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2186126"/>
            <a:ext cx="7076492" cy="2927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CD8D31-EACE-4AFF-8146-F6B9A9197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546" y="4453414"/>
            <a:ext cx="5991225" cy="2286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1BC3FD1-0118-4C5F-96B3-C479796E872E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AF9D95-F0D3-40A1-8DA2-29D6D88C8EFB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4257B1E-6C87-4440-AB36-B85990BBBF59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9BF84C-5526-4518-8A42-D08F84B84E88}"/>
              </a:ext>
            </a:extLst>
          </p:cNvPr>
          <p:cNvGrpSpPr/>
          <p:nvPr/>
        </p:nvGrpSpPr>
        <p:grpSpPr>
          <a:xfrm>
            <a:off x="525179" y="1433375"/>
            <a:ext cx="1217353" cy="752751"/>
            <a:chOff x="525179" y="1433375"/>
            <a:chExt cx="1217353" cy="75275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9D08ED-A7E3-401F-A736-FC8884FB381A}"/>
                </a:ext>
              </a:extLst>
            </p:cNvPr>
            <p:cNvSpPr/>
            <p:nvPr/>
          </p:nvSpPr>
          <p:spPr>
            <a:xfrm>
              <a:off x="652348" y="1433375"/>
              <a:ext cx="7136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rgbClr val="39455F"/>
                  </a:solidFill>
                  <a:latin typeface="Engravers MT" panose="02090707080505020304" pitchFamily="18" charset="0"/>
                  <a:ea typeface="a장미다방" panose="02020600000000000000" pitchFamily="18" charset="-127"/>
                </a:rPr>
                <a:t>02</a:t>
              </a:r>
              <a:endParaRPr lang="ko-KR" altLang="en-US" sz="3200" dirty="0"/>
            </a:p>
          </p:txBody>
        </p:sp>
        <p:sp useBgFill="1">
          <p:nvSpPr>
            <p:cNvPr id="13" name="직각 삼각형 12">
              <a:extLst>
                <a:ext uri="{FF2B5EF4-FFF2-40B4-BE49-F238E27FC236}">
                  <a16:creationId xmlns:a16="http://schemas.microsoft.com/office/drawing/2014/main" id="{C6D5519F-270A-4F09-A0DC-22AFA09C4049}"/>
                </a:ext>
              </a:extLst>
            </p:cNvPr>
            <p:cNvSpPr/>
            <p:nvPr/>
          </p:nvSpPr>
          <p:spPr>
            <a:xfrm flipH="1">
              <a:off x="525179" y="1572077"/>
              <a:ext cx="1217353" cy="61404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488A6C-D7E1-4813-994F-B69F04FDA355}"/>
              </a:ext>
            </a:extLst>
          </p:cNvPr>
          <p:cNvSpPr/>
          <p:nvPr/>
        </p:nvSpPr>
        <p:spPr>
          <a:xfrm>
            <a:off x="1261354" y="1695300"/>
            <a:ext cx="9564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구글 지도 API  → 행정구역 이름에 맞게 경도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위도 추가</a:t>
            </a:r>
          </a:p>
        </p:txBody>
      </p:sp>
      <p:grpSp>
        <p:nvGrpSpPr>
          <p:cNvPr id="14" name="그룹 8">
            <a:extLst>
              <a:ext uri="{FF2B5EF4-FFF2-40B4-BE49-F238E27FC236}">
                <a16:creationId xmlns:a16="http://schemas.microsoft.com/office/drawing/2014/main" id="{236C3157-5240-4AC2-9E57-C3B3D2D3005D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83B666-AA43-4866-B63E-07CFDC4C52D0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5C8054-32EE-43F0-BA84-AA906D593730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069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960677-E179-4EA1-9129-C65F94F4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5" y="3181685"/>
            <a:ext cx="6772275" cy="13430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DBB51E-D8DD-4F95-92B5-3F455E83B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22" y="2315515"/>
            <a:ext cx="4590098" cy="403396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7F62B02-DA35-4CBF-8D1D-94F971473797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D3300D-F69B-45E9-8161-63A3B3E5F97D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ECCEE3B-1861-4DEF-B558-CC0517B9599C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8">
            <a:extLst>
              <a:ext uri="{FF2B5EF4-FFF2-40B4-BE49-F238E27FC236}">
                <a16:creationId xmlns:a16="http://schemas.microsoft.com/office/drawing/2014/main" id="{EC8AD4B7-B23D-4DFE-A612-687E8FADF196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28E4B64-5D06-433E-9CF3-FBF051B8CC4F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A156D7-85C5-4257-BCB5-4A1B82965600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547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F73CFB-1C54-4FA2-9FB2-2F1A99296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0" y="3123406"/>
            <a:ext cx="4962525" cy="11144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5BD959-C570-4952-AAD9-6B3A8BFD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074" y="2583086"/>
            <a:ext cx="5457825" cy="395287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178993-FB47-4496-9E81-FEE85C088771}"/>
              </a:ext>
            </a:extLst>
          </p:cNvPr>
          <p:cNvGrpSpPr/>
          <p:nvPr/>
        </p:nvGrpSpPr>
        <p:grpSpPr>
          <a:xfrm>
            <a:off x="525179" y="1433375"/>
            <a:ext cx="1217353" cy="752751"/>
            <a:chOff x="525179" y="1433375"/>
            <a:chExt cx="1217353" cy="752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A1B9D0-EF1C-4A46-85AC-4DC15C40449D}"/>
                </a:ext>
              </a:extLst>
            </p:cNvPr>
            <p:cNvSpPr/>
            <p:nvPr/>
          </p:nvSpPr>
          <p:spPr>
            <a:xfrm>
              <a:off x="652348" y="1433375"/>
              <a:ext cx="7136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rgbClr val="39455F"/>
                  </a:solidFill>
                  <a:latin typeface="Engravers MT" panose="02090707080505020304" pitchFamily="18" charset="0"/>
                  <a:ea typeface="a장미다방" panose="02020600000000000000" pitchFamily="18" charset="-127"/>
                </a:rPr>
                <a:t>03</a:t>
              </a:r>
              <a:endParaRPr lang="ko-KR" altLang="en-US" sz="3200" dirty="0"/>
            </a:p>
          </p:txBody>
        </p:sp>
        <p:sp useBgFill="1">
          <p:nvSpPr>
            <p:cNvPr id="7" name="직각 삼각형 6">
              <a:extLst>
                <a:ext uri="{FF2B5EF4-FFF2-40B4-BE49-F238E27FC236}">
                  <a16:creationId xmlns:a16="http://schemas.microsoft.com/office/drawing/2014/main" id="{BAF60617-EEF0-47F4-92E3-1B176D4A857E}"/>
                </a:ext>
              </a:extLst>
            </p:cNvPr>
            <p:cNvSpPr/>
            <p:nvPr/>
          </p:nvSpPr>
          <p:spPr>
            <a:xfrm flipH="1">
              <a:off x="525179" y="1572077"/>
              <a:ext cx="1217353" cy="61404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BDA90A-4BA0-4064-A76E-4C739225E95E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EF9E26-E63F-4562-9F66-5DB66CF7E93F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5CFA6FF-EEEA-4C84-8515-6A09EFCB3036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8">
            <a:extLst>
              <a:ext uri="{FF2B5EF4-FFF2-40B4-BE49-F238E27FC236}">
                <a16:creationId xmlns:a16="http://schemas.microsoft.com/office/drawing/2014/main" id="{9A7314CE-1977-4010-A329-BA80E46BA105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A6D727-3E8A-450A-BCEC-6BA69CB0C0B2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78B949F-97D6-4BF1-8796-1C009381EFFC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A0A948-F99E-4962-963F-3A0F3D4A316D}"/>
              </a:ext>
            </a:extLst>
          </p:cNvPr>
          <p:cNvSpPr/>
          <p:nvPr/>
        </p:nvSpPr>
        <p:spPr>
          <a:xfrm>
            <a:off x="1192327" y="1796971"/>
            <a:ext cx="4163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JSON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파일 불러오기 </a:t>
            </a:r>
            <a:r>
              <a:rPr lang="en-US" altLang="ko-KR" b="1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_</a:t>
            </a:r>
            <a:r>
              <a:rPr lang="ko-KR" altLang="en-US" b="1" dirty="0">
                <a:solidFill>
                  <a:srgbClr val="0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경기도 행정구역만 </a:t>
            </a:r>
            <a:endParaRPr lang="ko-KR" altLang="en-US" b="1" i="0" dirty="0">
              <a:solidFill>
                <a:srgbClr val="000000"/>
              </a:solidFill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626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4A6080-670A-4CFB-A638-391956F9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1" y="3257098"/>
            <a:ext cx="4924425" cy="2028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C00AFF-1E16-4103-AD47-E6B15ACF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48" y="2432344"/>
            <a:ext cx="6770451" cy="407963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283377D-D095-48CC-9578-CA9EB5244859}"/>
              </a:ext>
            </a:extLst>
          </p:cNvPr>
          <p:cNvGrpSpPr/>
          <p:nvPr/>
        </p:nvGrpSpPr>
        <p:grpSpPr>
          <a:xfrm>
            <a:off x="525179" y="1433375"/>
            <a:ext cx="1217353" cy="752751"/>
            <a:chOff x="525179" y="1433375"/>
            <a:chExt cx="1217353" cy="75275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24AFFB-AA63-4CF8-8E80-42AA89E1D72F}"/>
                </a:ext>
              </a:extLst>
            </p:cNvPr>
            <p:cNvSpPr/>
            <p:nvPr/>
          </p:nvSpPr>
          <p:spPr>
            <a:xfrm>
              <a:off x="652348" y="1433375"/>
              <a:ext cx="7136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rgbClr val="39455F"/>
                  </a:solidFill>
                  <a:latin typeface="Engravers MT" panose="02090707080505020304" pitchFamily="18" charset="0"/>
                  <a:ea typeface="a장미다방" panose="02020600000000000000" pitchFamily="18" charset="-127"/>
                </a:rPr>
                <a:t>04</a:t>
              </a:r>
              <a:endParaRPr lang="ko-KR" altLang="en-US" sz="3200" dirty="0"/>
            </a:p>
          </p:txBody>
        </p:sp>
        <p:sp useBgFill="1">
          <p:nvSpPr>
            <p:cNvPr id="8" name="직각 삼각형 7">
              <a:extLst>
                <a:ext uri="{FF2B5EF4-FFF2-40B4-BE49-F238E27FC236}">
                  <a16:creationId xmlns:a16="http://schemas.microsoft.com/office/drawing/2014/main" id="{EDB6F5DE-582E-4D4D-AA88-E39F31304033}"/>
                </a:ext>
              </a:extLst>
            </p:cNvPr>
            <p:cNvSpPr/>
            <p:nvPr/>
          </p:nvSpPr>
          <p:spPr>
            <a:xfrm flipH="1">
              <a:off x="525179" y="1572077"/>
              <a:ext cx="1217353" cy="61404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82BBB7-9B7F-456E-B6D3-065088E1C287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802770-2852-4312-8579-280E00B5C473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FE58F6C-E736-467C-AA64-8A6A4EA625D4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8">
            <a:extLst>
              <a:ext uri="{FF2B5EF4-FFF2-40B4-BE49-F238E27FC236}">
                <a16:creationId xmlns:a16="http://schemas.microsoft.com/office/drawing/2014/main" id="{44AAC991-AD6C-445D-A26C-3ECCE94213D7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7BD3BB-9954-4696-9D10-2D6CC931AA44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5B33F17-D32C-456C-A4B0-DC27F1172F75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C07434-67E0-43D8-BCC5-F1EBC4AA81AD}"/>
              </a:ext>
            </a:extLst>
          </p:cNvPr>
          <p:cNvSpPr/>
          <p:nvPr/>
        </p:nvSpPr>
        <p:spPr>
          <a:xfrm>
            <a:off x="1244893" y="1752058"/>
            <a:ext cx="8840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지도 위에 경기도 행정구역별 경계를 표시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_folium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라이브러리 사용</a:t>
            </a:r>
          </a:p>
        </p:txBody>
      </p:sp>
    </p:spTree>
    <p:extLst>
      <p:ext uri="{BB962C8B-B14F-4D97-AF65-F5344CB8AC3E}">
        <p14:creationId xmlns:p14="http://schemas.microsoft.com/office/powerpoint/2010/main" val="3504997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56F5E9-FC0B-4994-BE7C-B93CD5A7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104" y="1174199"/>
            <a:ext cx="6037463" cy="15549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1C7279-4A3C-4CB5-B81C-4DA9949D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433" y="2890523"/>
            <a:ext cx="6598350" cy="396747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B9FE35F-13DE-4C2A-87B3-AA0CC9091629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7C3A08-A9CF-4136-B9DA-E0D947952AC1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C4AFEF-1340-4DFC-B12B-8ADD1A6CBABF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8">
            <a:extLst>
              <a:ext uri="{FF2B5EF4-FFF2-40B4-BE49-F238E27FC236}">
                <a16:creationId xmlns:a16="http://schemas.microsoft.com/office/drawing/2014/main" id="{7BC0ED2B-5A0D-47C4-81FE-3DA844184EF4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275E2F0-5268-4169-BFFF-50ED833D5498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60259A-1B84-4A24-8DE8-C81BD3399F23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7055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B27153-0838-48A9-B1EC-1A4656E8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58" y="2186126"/>
            <a:ext cx="6897964" cy="7298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0B1AB0-96C1-4C20-BF4A-707495468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50" y="3233392"/>
            <a:ext cx="6390349" cy="321419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C28DAF2-81AC-433F-9D68-5D72542DA032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D80EEA-C4A7-44D8-B5BB-112483CC9787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181E32D-677F-4A7D-85BD-9394491E2FA8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1F6DCB-28BD-4C7B-A81D-C2D5F0A48720}"/>
              </a:ext>
            </a:extLst>
          </p:cNvPr>
          <p:cNvGrpSpPr/>
          <p:nvPr/>
        </p:nvGrpSpPr>
        <p:grpSpPr>
          <a:xfrm>
            <a:off x="525179" y="1433375"/>
            <a:ext cx="1217353" cy="752751"/>
            <a:chOff x="525179" y="1433375"/>
            <a:chExt cx="1217353" cy="75275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1AC7F5-0E2E-4797-948B-D47B026A3119}"/>
                </a:ext>
              </a:extLst>
            </p:cNvPr>
            <p:cNvSpPr/>
            <p:nvPr/>
          </p:nvSpPr>
          <p:spPr>
            <a:xfrm>
              <a:off x="652348" y="1433375"/>
              <a:ext cx="7136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rgbClr val="39455F"/>
                  </a:solidFill>
                  <a:latin typeface="Engravers MT" panose="02090707080505020304" pitchFamily="18" charset="0"/>
                  <a:ea typeface="a장미다방" panose="02020600000000000000" pitchFamily="18" charset="-127"/>
                </a:rPr>
                <a:t>05</a:t>
              </a:r>
              <a:endParaRPr lang="ko-KR" altLang="en-US" sz="3200" dirty="0"/>
            </a:p>
          </p:txBody>
        </p:sp>
        <p:sp useBgFill="1">
          <p:nvSpPr>
            <p:cNvPr id="14" name="직각 삼각형 13">
              <a:extLst>
                <a:ext uri="{FF2B5EF4-FFF2-40B4-BE49-F238E27FC236}">
                  <a16:creationId xmlns:a16="http://schemas.microsoft.com/office/drawing/2014/main" id="{FE5BC862-1B3E-4B8E-92EB-86446A8AADA1}"/>
                </a:ext>
              </a:extLst>
            </p:cNvPr>
            <p:cNvSpPr/>
            <p:nvPr/>
          </p:nvSpPr>
          <p:spPr>
            <a:xfrm flipH="1">
              <a:off x="525179" y="1572077"/>
              <a:ext cx="1217353" cy="61404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8">
            <a:extLst>
              <a:ext uri="{FF2B5EF4-FFF2-40B4-BE49-F238E27FC236}">
                <a16:creationId xmlns:a16="http://schemas.microsoft.com/office/drawing/2014/main" id="{26E33CCF-F3F1-4050-B9E3-A34D0E4F3F4A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6718314-63BE-4669-904E-338485B6A0B9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4CE877-EF0E-4C15-981A-FDA1AC501409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E1CE90-28C8-49D8-8651-8C4392C4F90F}"/>
              </a:ext>
            </a:extLst>
          </p:cNvPr>
          <p:cNvSpPr txBox="1"/>
          <p:nvPr/>
        </p:nvSpPr>
        <p:spPr>
          <a:xfrm>
            <a:off x="1213060" y="1707292"/>
            <a:ext cx="799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노인복지시설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_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필요한 칼럼만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filtering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7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79F9F4-74CD-4315-A184-22FF3B03B498}"/>
              </a:ext>
            </a:extLst>
          </p:cNvPr>
          <p:cNvGrpSpPr/>
          <p:nvPr/>
        </p:nvGrpSpPr>
        <p:grpSpPr>
          <a:xfrm>
            <a:off x="441960" y="211486"/>
            <a:ext cx="11018520" cy="1015663"/>
            <a:chOff x="441960" y="211486"/>
            <a:chExt cx="11018520" cy="101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C7033D-F5E7-4C69-BD70-EE3B03C1950B}"/>
                </a:ext>
              </a:extLst>
            </p:cNvPr>
            <p:cNvSpPr txBox="1"/>
            <p:nvPr/>
          </p:nvSpPr>
          <p:spPr>
            <a:xfrm>
              <a:off x="441960" y="211486"/>
              <a:ext cx="35108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001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Introduction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grpSp>
          <p:nvGrpSpPr>
            <p:cNvPr id="4" name="그룹 8">
              <a:extLst>
                <a:ext uri="{FF2B5EF4-FFF2-40B4-BE49-F238E27FC236}">
                  <a16:creationId xmlns:a16="http://schemas.microsoft.com/office/drawing/2014/main" id="{7A0B092E-59CF-4CA4-8CEC-B67805E5678E}"/>
                </a:ext>
              </a:extLst>
            </p:cNvPr>
            <p:cNvGrpSpPr/>
            <p:nvPr/>
          </p:nvGrpSpPr>
          <p:grpSpPr>
            <a:xfrm>
              <a:off x="3871477" y="719287"/>
              <a:ext cx="206471" cy="197967"/>
              <a:chOff x="6176413" y="3408368"/>
              <a:chExt cx="206471" cy="197967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AB82E09-4E74-4477-869F-6A38D82BF543}"/>
                  </a:ext>
                </a:extLst>
              </p:cNvPr>
              <p:cNvSpPr/>
              <p:nvPr/>
            </p:nvSpPr>
            <p:spPr>
              <a:xfrm>
                <a:off x="6176413" y="3512066"/>
                <a:ext cx="94269" cy="94269"/>
              </a:xfrm>
              <a:prstGeom prst="rect">
                <a:avLst/>
              </a:prstGeom>
              <a:solidFill>
                <a:srgbClr val="2AB6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F071C57-42D8-41BD-9155-6D57B352D175}"/>
                  </a:ext>
                </a:extLst>
              </p:cNvPr>
              <p:cNvSpPr/>
              <p:nvPr/>
            </p:nvSpPr>
            <p:spPr>
              <a:xfrm>
                <a:off x="6288615" y="3408368"/>
                <a:ext cx="94269" cy="94269"/>
              </a:xfrm>
              <a:prstGeom prst="rect">
                <a:avLst/>
              </a:prstGeom>
              <a:solidFill>
                <a:srgbClr val="E65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C126774-BE65-43D7-9DD9-4C08071E3FEC}"/>
                </a:ext>
              </a:extLst>
            </p:cNvPr>
            <p:cNvCxnSpPr/>
            <p:nvPr/>
          </p:nvCxnSpPr>
          <p:spPr>
            <a:xfrm>
              <a:off x="457200" y="1156366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2E4523-67D1-40E5-99CA-44EF28404B70}"/>
              </a:ext>
            </a:extLst>
          </p:cNvPr>
          <p:cNvSpPr/>
          <p:nvPr/>
        </p:nvSpPr>
        <p:spPr>
          <a:xfrm>
            <a:off x="924923" y="1281611"/>
            <a:ext cx="11938716" cy="576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2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연구배경</a:t>
            </a:r>
            <a:endParaRPr lang="en-US" altLang="ko-KR" sz="22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C9B06C-00E4-4280-B429-D83D03B2E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9" y="1419529"/>
            <a:ext cx="360534" cy="360534"/>
          </a:xfrm>
          <a:prstGeom prst="rect">
            <a:avLst/>
          </a:prstGeom>
        </p:spPr>
      </p:pic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959AA138-2BAC-458A-AB2E-72A2A62714AD}"/>
              </a:ext>
            </a:extLst>
          </p:cNvPr>
          <p:cNvGrpSpPr/>
          <p:nvPr/>
        </p:nvGrpSpPr>
        <p:grpSpPr>
          <a:xfrm>
            <a:off x="3459961" y="1912769"/>
            <a:ext cx="5362260" cy="2227523"/>
            <a:chOff x="989217" y="5747022"/>
            <a:chExt cx="6171429" cy="2221714"/>
          </a:xfrm>
          <a:effectLst>
            <a:outerShdw blurRad="127000" dist="50800" dir="5400000" sx="98000" sy="98000" algn="ctr" rotWithShape="0">
              <a:schemeClr val="tx1">
                <a:lumMod val="65000"/>
                <a:lumOff val="35000"/>
              </a:schemeClr>
            </a:outerShdw>
          </a:effectLst>
        </p:grpSpPr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B3F744A7-250C-4293-A90D-8F6F963CE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217" y="5747022"/>
              <a:ext cx="6171429" cy="222171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07754F-47EB-4E85-88B6-053F30E79FA4}"/>
              </a:ext>
            </a:extLst>
          </p:cNvPr>
          <p:cNvSpPr txBox="1"/>
          <p:nvPr/>
        </p:nvSpPr>
        <p:spPr>
          <a:xfrm>
            <a:off x="402372" y="4591145"/>
            <a:ext cx="1147743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dirty="0"/>
              <a:t>우리나라 고령화는 대단히 빠른 속도로 진행되고 있어</a:t>
            </a:r>
            <a:endParaRPr lang="en-US" altLang="ko-KR" sz="1600" dirty="0"/>
          </a:p>
          <a:p>
            <a:pPr algn="ctr" fontAlgn="base"/>
            <a:r>
              <a:rPr lang="ko-KR" altLang="en-US" sz="1600" dirty="0"/>
              <a:t>노인의 평균수명 증가에 따라 은퇴 이후의 삶과 노인의 삶의 질이 매우 중요해지고</a:t>
            </a:r>
          </a:p>
          <a:p>
            <a:pPr algn="ctr" fontAlgn="base"/>
            <a:r>
              <a:rPr lang="ko-KR" altLang="en-US" sz="1600" dirty="0"/>
              <a:t>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우리나라 노인은 다른 연령대에 비해 삶에 대한 만족도가 매우 낮은 특징을 보인다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algn="ctr" fontAlgn="base"/>
            <a:endParaRPr lang="ko-KR" altLang="en-US" sz="1600" dirty="0"/>
          </a:p>
          <a:p>
            <a:pPr algn="ctr" fontAlgn="base"/>
            <a:r>
              <a:rPr lang="ko-KR" altLang="en-US" sz="1600" dirty="0"/>
              <a:t>노인의 삶의 만족도 개선을 위해서는 경제적인 지원과 함께 여가활동이나</a:t>
            </a:r>
          </a:p>
          <a:p>
            <a:pPr algn="ctr" fontAlgn="base"/>
            <a:r>
              <a:rPr lang="ko-KR" altLang="en-US" sz="1600" dirty="0"/>
              <a:t>노인들의 이야기 상대 등 사회 활동적인 측면에서의 지원이 필요하고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</a:rPr>
              <a:t>노인 복지시설은 이러한 역할을 수행한다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 fontAlgn="base"/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4C0CFD7-1DED-45DF-A282-E920DA53A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85" y="4333337"/>
            <a:ext cx="360534" cy="3605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2FB87D-D94B-49B6-A3C2-CB940E073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689" y="4276620"/>
            <a:ext cx="371243" cy="3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77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D791D3-2793-44C4-9DCF-0672BDFA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163" y="2791495"/>
            <a:ext cx="6861263" cy="312969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C28DAF2-81AC-433F-9D68-5D72542DA032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D80EEA-C4A7-44D8-B5BB-112483CC9787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181E32D-677F-4A7D-85BD-9394491E2FA8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1F6DCB-28BD-4C7B-A81D-C2D5F0A48720}"/>
              </a:ext>
            </a:extLst>
          </p:cNvPr>
          <p:cNvGrpSpPr/>
          <p:nvPr/>
        </p:nvGrpSpPr>
        <p:grpSpPr>
          <a:xfrm>
            <a:off x="525179" y="1433375"/>
            <a:ext cx="1217353" cy="752751"/>
            <a:chOff x="525179" y="1433375"/>
            <a:chExt cx="1217353" cy="75275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1AC7F5-0E2E-4797-948B-D47B026A3119}"/>
                </a:ext>
              </a:extLst>
            </p:cNvPr>
            <p:cNvSpPr/>
            <p:nvPr/>
          </p:nvSpPr>
          <p:spPr>
            <a:xfrm>
              <a:off x="652348" y="1433375"/>
              <a:ext cx="7136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rgbClr val="39455F"/>
                  </a:solidFill>
                  <a:latin typeface="Engravers MT" panose="02090707080505020304" pitchFamily="18" charset="0"/>
                  <a:ea typeface="a장미다방" panose="02020600000000000000" pitchFamily="18" charset="-127"/>
                </a:rPr>
                <a:t>05</a:t>
              </a:r>
              <a:endParaRPr lang="ko-KR" altLang="en-US" sz="3200" dirty="0"/>
            </a:p>
          </p:txBody>
        </p:sp>
        <p:sp useBgFill="1">
          <p:nvSpPr>
            <p:cNvPr id="14" name="직각 삼각형 13">
              <a:extLst>
                <a:ext uri="{FF2B5EF4-FFF2-40B4-BE49-F238E27FC236}">
                  <a16:creationId xmlns:a16="http://schemas.microsoft.com/office/drawing/2014/main" id="{FE5BC862-1B3E-4B8E-92EB-86446A8AADA1}"/>
                </a:ext>
              </a:extLst>
            </p:cNvPr>
            <p:cNvSpPr/>
            <p:nvPr/>
          </p:nvSpPr>
          <p:spPr>
            <a:xfrm flipH="1">
              <a:off x="525179" y="1572077"/>
              <a:ext cx="1217353" cy="61404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8">
            <a:extLst>
              <a:ext uri="{FF2B5EF4-FFF2-40B4-BE49-F238E27FC236}">
                <a16:creationId xmlns:a16="http://schemas.microsoft.com/office/drawing/2014/main" id="{2D2C5CD9-7F65-469C-8B33-1E1F846FB6A6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3CAE1E-6E22-45B2-8FF2-51852BF0200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FBE48B-8111-4A85-92D5-86F1286D0D00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223AAD-49D9-4F9C-B223-6E32B92D50E5}"/>
              </a:ext>
            </a:extLst>
          </p:cNvPr>
          <p:cNvSpPr txBox="1"/>
          <p:nvPr/>
        </p:nvSpPr>
        <p:spPr>
          <a:xfrm>
            <a:off x="1299394" y="1706177"/>
            <a:ext cx="799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노인복지시설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_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필요한 칼럼만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filtering</a:t>
            </a:r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020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84E4FD-346A-427A-9217-54D902F17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391" y="2466112"/>
            <a:ext cx="8477250" cy="28575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23DBB3B-BF09-4382-A5CF-B4C9D3737EE4}"/>
              </a:ext>
            </a:extLst>
          </p:cNvPr>
          <p:cNvGrpSpPr/>
          <p:nvPr/>
        </p:nvGrpSpPr>
        <p:grpSpPr>
          <a:xfrm>
            <a:off x="525179" y="1433375"/>
            <a:ext cx="1217353" cy="752751"/>
            <a:chOff x="525179" y="1433375"/>
            <a:chExt cx="1217353" cy="75275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998786-0A20-4B33-AFA1-3FD900AD285E}"/>
                </a:ext>
              </a:extLst>
            </p:cNvPr>
            <p:cNvSpPr/>
            <p:nvPr/>
          </p:nvSpPr>
          <p:spPr>
            <a:xfrm>
              <a:off x="652348" y="1433375"/>
              <a:ext cx="7136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rgbClr val="39455F"/>
                  </a:solidFill>
                  <a:latin typeface="Engravers MT" panose="02090707080505020304" pitchFamily="18" charset="0"/>
                  <a:ea typeface="a장미다방" panose="02020600000000000000" pitchFamily="18" charset="-127"/>
                </a:rPr>
                <a:t>06</a:t>
              </a:r>
              <a:endParaRPr lang="ko-KR" altLang="en-US" sz="3200" dirty="0"/>
            </a:p>
          </p:txBody>
        </p:sp>
        <p:sp useBgFill="1">
          <p:nvSpPr>
            <p:cNvPr id="7" name="직각 삼각형 6">
              <a:extLst>
                <a:ext uri="{FF2B5EF4-FFF2-40B4-BE49-F238E27FC236}">
                  <a16:creationId xmlns:a16="http://schemas.microsoft.com/office/drawing/2014/main" id="{2FE34CAD-3A53-41AD-A99C-649BC4DDF411}"/>
                </a:ext>
              </a:extLst>
            </p:cNvPr>
            <p:cNvSpPr/>
            <p:nvPr/>
          </p:nvSpPr>
          <p:spPr>
            <a:xfrm flipH="1">
              <a:off x="525179" y="1572077"/>
              <a:ext cx="1217353" cy="61404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C63A68-ECA6-4D19-90BD-48E50AB80B86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E27D9F-205C-4DB3-8247-F41EDC392844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B558825-88A0-4361-B2C9-9449B9C91908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8">
            <a:extLst>
              <a:ext uri="{FF2B5EF4-FFF2-40B4-BE49-F238E27FC236}">
                <a16:creationId xmlns:a16="http://schemas.microsoft.com/office/drawing/2014/main" id="{DB42A809-62A7-4A9B-B122-58D6AF14D977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B93465-5AD0-4C61-AA03-7FBE3412DEF9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E0A839F-805F-4C61-8DBA-6E80A22ABED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B4E7C9-18D3-4267-B0D5-7BAC78379DCB}"/>
              </a:ext>
            </a:extLst>
          </p:cNvPr>
          <p:cNvSpPr/>
          <p:nvPr/>
        </p:nvSpPr>
        <p:spPr>
          <a:xfrm>
            <a:off x="1366005" y="1698292"/>
            <a:ext cx="2898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Data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시각화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_Marker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562318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400F6C-F2CF-417B-925A-16432116D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31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62D220-F9E4-4850-BB64-A9FB4832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73" y="2573093"/>
            <a:ext cx="6366933" cy="319102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EC9DADC-F3F0-43AD-B47E-CEAB7BE16158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140245-AD45-4DA5-8BDC-A3A15500B255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FD7B433-71B4-4152-9D16-F88C50D74337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E35264-AFB0-4E4E-BBC1-ACE2072E59DA}"/>
              </a:ext>
            </a:extLst>
          </p:cNvPr>
          <p:cNvGrpSpPr/>
          <p:nvPr/>
        </p:nvGrpSpPr>
        <p:grpSpPr>
          <a:xfrm>
            <a:off x="525179" y="1433375"/>
            <a:ext cx="1217353" cy="752751"/>
            <a:chOff x="525179" y="1433375"/>
            <a:chExt cx="1217353" cy="75275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738E60-72A2-4F34-8D4E-0C6B91D95B38}"/>
                </a:ext>
              </a:extLst>
            </p:cNvPr>
            <p:cNvSpPr/>
            <p:nvPr/>
          </p:nvSpPr>
          <p:spPr>
            <a:xfrm>
              <a:off x="652348" y="1433375"/>
              <a:ext cx="71365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rgbClr val="39455F"/>
                  </a:solidFill>
                  <a:latin typeface="Engravers MT" panose="02090707080505020304" pitchFamily="18" charset="0"/>
                  <a:ea typeface="a장미다방" panose="02020600000000000000" pitchFamily="18" charset="-127"/>
                </a:rPr>
                <a:t>07</a:t>
              </a:r>
              <a:endParaRPr lang="ko-KR" altLang="en-US" sz="3200" dirty="0"/>
            </a:p>
          </p:txBody>
        </p:sp>
        <p:sp useBgFill="1">
          <p:nvSpPr>
            <p:cNvPr id="14" name="직각 삼각형 13">
              <a:extLst>
                <a:ext uri="{FF2B5EF4-FFF2-40B4-BE49-F238E27FC236}">
                  <a16:creationId xmlns:a16="http://schemas.microsoft.com/office/drawing/2014/main" id="{4914CF87-1C2D-41D5-B386-73BCFE07AC5A}"/>
                </a:ext>
              </a:extLst>
            </p:cNvPr>
            <p:cNvSpPr/>
            <p:nvPr/>
          </p:nvSpPr>
          <p:spPr>
            <a:xfrm flipH="1">
              <a:off x="525179" y="1572077"/>
              <a:ext cx="1217353" cy="61404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8">
            <a:extLst>
              <a:ext uri="{FF2B5EF4-FFF2-40B4-BE49-F238E27FC236}">
                <a16:creationId xmlns:a16="http://schemas.microsoft.com/office/drawing/2014/main" id="{80EC9CFB-E881-46DE-BDEF-A09D27CBB1E0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1388029-1F5A-4BD5-84D8-0E912EE58567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B80BBE-1373-44EA-905D-3DAC7863949A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BC1A4B-1AEA-4A7A-8A1A-95BF665DAB9E}"/>
              </a:ext>
            </a:extLst>
          </p:cNvPr>
          <p:cNvSpPr/>
          <p:nvPr/>
        </p:nvSpPr>
        <p:spPr>
          <a:xfrm>
            <a:off x="1374392" y="1681001"/>
            <a:ext cx="3698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Data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시각화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_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MarkerCluster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313890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8F0D72-441C-4496-B3B7-8C7A0ABCD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1" y="0"/>
            <a:ext cx="123613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1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65229" y="0"/>
            <a:ext cx="1960776" cy="509047"/>
            <a:chOff x="1065229" y="0"/>
            <a:chExt cx="1809946" cy="461913"/>
          </a:xfrm>
          <a:solidFill>
            <a:srgbClr val="FF3B3B"/>
          </a:solidFill>
        </p:grpSpPr>
        <p:sp>
          <p:nvSpPr>
            <p:cNvPr id="5" name="모서리가 둥근 직사각형 4"/>
            <p:cNvSpPr/>
            <p:nvPr/>
          </p:nvSpPr>
          <p:spPr>
            <a:xfrm>
              <a:off x="1065229" y="0"/>
              <a:ext cx="1809946" cy="4619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65229" y="1"/>
              <a:ext cx="1809946" cy="3299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61853" y="1906044"/>
            <a:ext cx="3442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Contents Table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45241" y="1555423"/>
            <a:ext cx="45719" cy="4374037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99" y="2568705"/>
            <a:ext cx="608714" cy="608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11386" y="1725536"/>
            <a:ext cx="3918414" cy="291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001 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002  Analysis Process</a:t>
            </a:r>
          </a:p>
          <a:p>
            <a:pPr>
              <a:lnSpc>
                <a:spcPct val="200000"/>
              </a:lnSpc>
            </a:pPr>
            <a:r>
              <a:rPr lang="en-US" altLang="ko-KR" sz="2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003  Conclusion</a:t>
            </a:r>
          </a:p>
          <a:p>
            <a:pPr>
              <a:lnSpc>
                <a:spcPct val="200000"/>
              </a:lnSpc>
            </a:pP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004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Q&amp;A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569659" y="3555895"/>
            <a:ext cx="206471" cy="197967"/>
            <a:chOff x="6551970" y="3408368"/>
            <a:chExt cx="206471" cy="197967"/>
          </a:xfrm>
        </p:grpSpPr>
        <p:sp>
          <p:nvSpPr>
            <p:cNvPr id="15" name="직사각형 14"/>
            <p:cNvSpPr/>
            <p:nvPr/>
          </p:nvSpPr>
          <p:spPr>
            <a:xfrm>
              <a:off x="6551970" y="3512066"/>
              <a:ext cx="94269" cy="94269"/>
            </a:xfrm>
            <a:prstGeom prst="rect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664172" y="3408368"/>
              <a:ext cx="94269" cy="94269"/>
            </a:xfrm>
            <a:prstGeom prst="rect">
              <a:avLst/>
            </a:prstGeom>
            <a:solidFill>
              <a:srgbClr val="F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6421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069876" y="523224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C5015BC-C17D-4116-B99E-DDCE8EC50F82}"/>
              </a:ext>
            </a:extLst>
          </p:cNvPr>
          <p:cNvGraphicFramePr/>
          <p:nvPr/>
        </p:nvGraphicFramePr>
        <p:xfrm>
          <a:off x="-720533" y="1504431"/>
          <a:ext cx="9079391" cy="5482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EDFA10E-D39E-4977-B71C-FB31E4A41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4"/>
          <a:stretch/>
        </p:blipFill>
        <p:spPr>
          <a:xfrm>
            <a:off x="2864831" y="2080569"/>
            <a:ext cx="7818798" cy="426161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81B8291-1AB9-4045-B4AD-8C5D56C85D54}"/>
              </a:ext>
            </a:extLst>
          </p:cNvPr>
          <p:cNvCxnSpPr/>
          <p:nvPr/>
        </p:nvCxnSpPr>
        <p:spPr>
          <a:xfrm>
            <a:off x="457200" y="1158240"/>
            <a:ext cx="11003280" cy="0"/>
          </a:xfrm>
          <a:prstGeom prst="line">
            <a:avLst/>
          </a:prstGeom>
          <a:ln w="19050" cap="sq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4A5AAA-42D3-464C-8A8E-E47BF6AB9C5B}"/>
              </a:ext>
            </a:extLst>
          </p:cNvPr>
          <p:cNvSpPr/>
          <p:nvPr/>
        </p:nvSpPr>
        <p:spPr>
          <a:xfrm>
            <a:off x="533973" y="1327473"/>
            <a:ext cx="2249334" cy="532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■</a:t>
            </a:r>
            <a:r>
              <a:rPr lang="en-US" altLang="ko-KR" sz="2000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미래 인구수 차트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689E76-DA19-4442-B731-EF79F643A8D8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F35241-5494-43FA-AE36-942F554D9340}"/>
                </a:ext>
              </a:extLst>
            </p:cNvPr>
            <p:cNvSpPr txBox="1"/>
            <p:nvPr/>
          </p:nvSpPr>
          <p:spPr>
            <a:xfrm>
              <a:off x="441960" y="213360"/>
              <a:ext cx="36279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003 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Conclusion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F984C13-711C-4701-9288-C04540EC83F5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248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011412" y="556826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C5015BC-C17D-4116-B99E-DDCE8EC50F82}"/>
              </a:ext>
            </a:extLst>
          </p:cNvPr>
          <p:cNvGraphicFramePr/>
          <p:nvPr/>
        </p:nvGraphicFramePr>
        <p:xfrm>
          <a:off x="-720533" y="1504431"/>
          <a:ext cx="9079391" cy="5482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ABB91C6-0615-44F4-B80A-7EAC0E348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24" y="1937801"/>
            <a:ext cx="10179511" cy="394827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999757-04C0-40B6-951B-AFF5EC71474D}"/>
              </a:ext>
            </a:extLst>
          </p:cNvPr>
          <p:cNvGrpSpPr/>
          <p:nvPr/>
        </p:nvGrpSpPr>
        <p:grpSpPr>
          <a:xfrm>
            <a:off x="393515" y="204249"/>
            <a:ext cx="11018520" cy="1015663"/>
            <a:chOff x="441960" y="213360"/>
            <a:chExt cx="11018520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B6E915-C39F-4D7C-900E-2D2F47B2F0F4}"/>
                </a:ext>
              </a:extLst>
            </p:cNvPr>
            <p:cNvSpPr txBox="1"/>
            <p:nvPr/>
          </p:nvSpPr>
          <p:spPr>
            <a:xfrm>
              <a:off x="441960" y="213360"/>
              <a:ext cx="36279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003 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Conclusion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663DD38-14BE-4515-B8DC-DBCC7FDC165D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7472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093846" y="622207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C5015BC-C17D-4116-B99E-DDCE8EC50F82}"/>
              </a:ext>
            </a:extLst>
          </p:cNvPr>
          <p:cNvGraphicFramePr/>
          <p:nvPr/>
        </p:nvGraphicFramePr>
        <p:xfrm>
          <a:off x="-720533" y="1504431"/>
          <a:ext cx="9079391" cy="5482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3995563-CCF6-4FB4-A77C-436F54F01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6" y="1338297"/>
            <a:ext cx="7209007" cy="54227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D1FE6E-29DD-4E76-9254-A99600D8075C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51ABE-2EF0-41BA-A4BF-76CA37D4FD63}"/>
                </a:ext>
              </a:extLst>
            </p:cNvPr>
            <p:cNvSpPr txBox="1"/>
            <p:nvPr/>
          </p:nvSpPr>
          <p:spPr>
            <a:xfrm>
              <a:off x="441960" y="213360"/>
              <a:ext cx="36279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003 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Conclusion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54B9F08-FF45-4828-9409-4AE04EF04830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0770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069876" y="580718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AC5015BC-C17D-4116-B99E-DDCE8EC50F82}"/>
              </a:ext>
            </a:extLst>
          </p:cNvPr>
          <p:cNvGraphicFramePr/>
          <p:nvPr/>
        </p:nvGraphicFramePr>
        <p:xfrm>
          <a:off x="-720533" y="1504431"/>
          <a:ext cx="9079391" cy="5482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E2CA84D-3C95-4ECD-A601-9BFECBB17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2" y="1530687"/>
            <a:ext cx="9339799" cy="507637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F16747-1499-4B12-A631-A9E3BD3C0F7C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0706EC-777E-4C85-A361-D82E747EB4B4}"/>
                </a:ext>
              </a:extLst>
            </p:cNvPr>
            <p:cNvSpPr txBox="1"/>
            <p:nvPr/>
          </p:nvSpPr>
          <p:spPr>
            <a:xfrm>
              <a:off x="441960" y="213360"/>
              <a:ext cx="36279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003 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Conclusion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33A278D-AEA1-48F7-BC34-E0A505031B76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1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79F9F4-74CD-4315-A184-22FF3B03B498}"/>
              </a:ext>
            </a:extLst>
          </p:cNvPr>
          <p:cNvGrpSpPr/>
          <p:nvPr/>
        </p:nvGrpSpPr>
        <p:grpSpPr>
          <a:xfrm>
            <a:off x="441960" y="211486"/>
            <a:ext cx="11018520" cy="1015663"/>
            <a:chOff x="441960" y="211486"/>
            <a:chExt cx="11018520" cy="10156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C7033D-F5E7-4C69-BD70-EE3B03C1950B}"/>
                </a:ext>
              </a:extLst>
            </p:cNvPr>
            <p:cNvSpPr txBox="1"/>
            <p:nvPr/>
          </p:nvSpPr>
          <p:spPr>
            <a:xfrm>
              <a:off x="441960" y="211486"/>
              <a:ext cx="35108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001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Introduction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grpSp>
          <p:nvGrpSpPr>
            <p:cNvPr id="4" name="그룹 8">
              <a:extLst>
                <a:ext uri="{FF2B5EF4-FFF2-40B4-BE49-F238E27FC236}">
                  <a16:creationId xmlns:a16="http://schemas.microsoft.com/office/drawing/2014/main" id="{7A0B092E-59CF-4CA4-8CEC-B67805E5678E}"/>
                </a:ext>
              </a:extLst>
            </p:cNvPr>
            <p:cNvGrpSpPr/>
            <p:nvPr/>
          </p:nvGrpSpPr>
          <p:grpSpPr>
            <a:xfrm>
              <a:off x="3871477" y="719287"/>
              <a:ext cx="206471" cy="197967"/>
              <a:chOff x="6176413" y="3408368"/>
              <a:chExt cx="206471" cy="197967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AB82E09-4E74-4477-869F-6A38D82BF543}"/>
                  </a:ext>
                </a:extLst>
              </p:cNvPr>
              <p:cNvSpPr/>
              <p:nvPr/>
            </p:nvSpPr>
            <p:spPr>
              <a:xfrm>
                <a:off x="6176413" y="3512066"/>
                <a:ext cx="94269" cy="94269"/>
              </a:xfrm>
              <a:prstGeom prst="rect">
                <a:avLst/>
              </a:prstGeom>
              <a:solidFill>
                <a:srgbClr val="2AB6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F071C57-42D8-41BD-9155-6D57B352D175}"/>
                  </a:ext>
                </a:extLst>
              </p:cNvPr>
              <p:cNvSpPr/>
              <p:nvPr/>
            </p:nvSpPr>
            <p:spPr>
              <a:xfrm>
                <a:off x="6288615" y="3408368"/>
                <a:ext cx="94269" cy="94269"/>
              </a:xfrm>
              <a:prstGeom prst="rect">
                <a:avLst/>
              </a:prstGeom>
              <a:solidFill>
                <a:srgbClr val="E65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C126774-BE65-43D7-9DD9-4C08071E3FEC}"/>
                </a:ext>
              </a:extLst>
            </p:cNvPr>
            <p:cNvCxnSpPr/>
            <p:nvPr/>
          </p:nvCxnSpPr>
          <p:spPr>
            <a:xfrm>
              <a:off x="457200" y="1156366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2E4523-67D1-40E5-99CA-44EF28404B70}"/>
              </a:ext>
            </a:extLst>
          </p:cNvPr>
          <p:cNvSpPr/>
          <p:nvPr/>
        </p:nvSpPr>
        <p:spPr>
          <a:xfrm>
            <a:off x="1015757" y="1437659"/>
            <a:ext cx="11938716" cy="576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2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연구목적</a:t>
            </a:r>
            <a:endParaRPr lang="en-US" altLang="ko-KR" sz="22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C9B06C-00E4-4280-B429-D83D03B2E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2" y="1616782"/>
            <a:ext cx="360534" cy="3605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F99D49-9E0B-4C14-BD24-AB3FBA518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5666"/>
            <a:ext cx="12192000" cy="23223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13462A-FFEB-4BF7-90A3-1B3C267E8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43" y="4936217"/>
            <a:ext cx="1480514" cy="152123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EEA311-BD91-41F1-9FAE-B076449F313C}"/>
              </a:ext>
            </a:extLst>
          </p:cNvPr>
          <p:cNvSpPr/>
          <p:nvPr/>
        </p:nvSpPr>
        <p:spPr>
          <a:xfrm>
            <a:off x="1180687" y="2537902"/>
            <a:ext cx="10634545" cy="931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노인복지서비스 전달체계의 중추적인 역할을 담당하고 있는 노인복지관의 </a:t>
            </a:r>
            <a:r>
              <a:rPr lang="ko-KR" altLang="en-US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시군별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분석을 하는데 있으며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이를 바탕으로 </a:t>
            </a:r>
            <a:r>
              <a:rPr lang="ko-KR" altLang="en-US" b="1" kern="0" dirty="0">
                <a:solidFill>
                  <a:schemeClr val="accent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경기도 내 </a:t>
            </a:r>
            <a:r>
              <a:rPr lang="ko-KR" altLang="en-US" b="1" kern="0" dirty="0" err="1">
                <a:solidFill>
                  <a:schemeClr val="accent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시군별</a:t>
            </a:r>
            <a:r>
              <a:rPr lang="ko-KR" altLang="en-US" b="1" kern="0" dirty="0">
                <a:solidFill>
                  <a:schemeClr val="accent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노인복지관의 추가 설립을 제안한다</a:t>
            </a:r>
            <a:r>
              <a:rPr lang="en-US" altLang="ko-KR" b="1" kern="0" dirty="0">
                <a:solidFill>
                  <a:schemeClr val="accent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b="1" kern="0" dirty="0">
              <a:solidFill>
                <a:schemeClr val="accent1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558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914794656">
            <a:extLst>
              <a:ext uri="{FF2B5EF4-FFF2-40B4-BE49-F238E27FC236}">
                <a16:creationId xmlns:a16="http://schemas.microsoft.com/office/drawing/2014/main" id="{F15C6B35-2921-4FC5-91BC-28CB12ECD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3207"/>
            <a:ext cx="12286445" cy="6972011"/>
          </a:xfrm>
          <a:custGeom>
            <a:avLst/>
            <a:gdLst>
              <a:gd name="T0" fmla="*/ 0 w 96300"/>
              <a:gd name="T1" fmla="*/ 0 h 60100"/>
              <a:gd name="T2" fmla="*/ 96300 w 96300"/>
              <a:gd name="T3" fmla="*/ 0 h 60100"/>
              <a:gd name="T4" fmla="*/ 96300 w 96300"/>
              <a:gd name="T5" fmla="*/ 60100 h 60100"/>
              <a:gd name="T6" fmla="*/ 0 w 96300"/>
              <a:gd name="T7" fmla="*/ 60100 h 60100"/>
              <a:gd name="T8" fmla="*/ 0 w 96300"/>
              <a:gd name="T9" fmla="*/ 0 h 60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300" h="60100">
                <a:moveTo>
                  <a:pt x="0" y="0"/>
                </a:moveTo>
                <a:lnTo>
                  <a:pt x="96300" y="0"/>
                </a:lnTo>
                <a:lnTo>
                  <a:pt x="96300" y="60100"/>
                </a:lnTo>
                <a:lnTo>
                  <a:pt x="0" y="60100"/>
                </a:lnTo>
                <a:lnTo>
                  <a:pt x="0" y="0"/>
                </a:lnTo>
              </a:path>
            </a:pathLst>
          </a:custGeom>
          <a:solidFill>
            <a:srgbClr val="3336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_x914879832" descr="~X11DB">
            <a:extLst>
              <a:ext uri="{FF2B5EF4-FFF2-40B4-BE49-F238E27FC236}">
                <a16:creationId xmlns:a16="http://schemas.microsoft.com/office/drawing/2014/main" id="{495132F8-9974-4770-A68E-085F0DCD2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3728" y="1154525"/>
            <a:ext cx="12192000" cy="5729093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38E7E7-77D9-471A-A1D3-2DA249E993D0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169F6A-EB06-4D44-A025-0BF0130D0372}"/>
                </a:ext>
              </a:extLst>
            </p:cNvPr>
            <p:cNvSpPr txBox="1"/>
            <p:nvPr/>
          </p:nvSpPr>
          <p:spPr>
            <a:xfrm>
              <a:off x="441960" y="213360"/>
              <a:ext cx="36279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003 </a:t>
              </a:r>
              <a:r>
                <a:rPr lang="en-US" altLang="ko-KR" sz="2400" dirty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Conclusion</a:t>
              </a:r>
              <a:endPara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73CEC68-CA26-44C5-A0DF-49DD3C6EA6D3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1FB6C2-037D-4671-BF81-A078DE91918C}"/>
              </a:ext>
            </a:extLst>
          </p:cNvPr>
          <p:cNvGrpSpPr/>
          <p:nvPr/>
        </p:nvGrpSpPr>
        <p:grpSpPr>
          <a:xfrm>
            <a:off x="4089444" y="510319"/>
            <a:ext cx="206471" cy="197967"/>
            <a:chOff x="6551970" y="3408368"/>
            <a:chExt cx="206471" cy="19796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0D276F-A1A7-48C8-B20A-D0AA224CC5D4}"/>
                </a:ext>
              </a:extLst>
            </p:cNvPr>
            <p:cNvSpPr/>
            <p:nvPr/>
          </p:nvSpPr>
          <p:spPr>
            <a:xfrm>
              <a:off x="6551970" y="3512066"/>
              <a:ext cx="94269" cy="94269"/>
            </a:xfrm>
            <a:prstGeom prst="rect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7435146-80EE-4C27-A17B-180BF06979F5}"/>
                </a:ext>
              </a:extLst>
            </p:cNvPr>
            <p:cNvSpPr/>
            <p:nvPr/>
          </p:nvSpPr>
          <p:spPr>
            <a:xfrm>
              <a:off x="6664172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11DEAA-FFD7-4E71-B527-850384B98C6F}"/>
              </a:ext>
            </a:extLst>
          </p:cNvPr>
          <p:cNvSpPr txBox="1"/>
          <p:nvPr/>
        </p:nvSpPr>
        <p:spPr>
          <a:xfrm>
            <a:off x="217366" y="2090448"/>
            <a:ext cx="770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AF31F-105B-482F-A21B-8DAF71095B77}"/>
              </a:ext>
            </a:extLst>
          </p:cNvPr>
          <p:cNvSpPr txBox="1"/>
          <p:nvPr/>
        </p:nvSpPr>
        <p:spPr>
          <a:xfrm>
            <a:off x="661854" y="2773302"/>
            <a:ext cx="10593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 kern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경기 도내  노인층의 급속한 증가와</a:t>
            </a:r>
            <a:endParaRPr lang="en-US" altLang="ko-KR" i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i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i="1" kern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다가올 노인복지 문제를 대비하기 위해 </a:t>
            </a:r>
            <a:endParaRPr lang="en-US" altLang="ko-KR" i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i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i="1" kern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전처리와 시각화를 활용하여 노인층 인구의 급속한 증가 현황과 </a:t>
            </a:r>
            <a:endParaRPr lang="en-US" altLang="ko-KR" i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i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i="1" kern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이에 따른 복지서비스 기관의 수</a:t>
            </a:r>
            <a:r>
              <a:rPr lang="en-US" altLang="ko-KR" i="1" kern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(2019-10</a:t>
            </a:r>
            <a:r>
              <a:rPr lang="ko-KR" altLang="en-US" i="1" kern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월까지</a:t>
            </a:r>
            <a:r>
              <a:rPr lang="en-US" altLang="ko-KR" i="1" kern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ko-KR" altLang="en-US" i="1" kern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와 분포를 확인할 수 있었다</a:t>
            </a:r>
            <a:r>
              <a:rPr lang="en-US" altLang="ko-KR" i="1" kern="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i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B950B3-AB38-420A-A311-617CE808C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21" y="2132165"/>
            <a:ext cx="484376" cy="4843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04DB45-2D10-471E-AB55-30C12640F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204" y="2242117"/>
            <a:ext cx="397615" cy="3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0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914794656">
            <a:extLst>
              <a:ext uri="{FF2B5EF4-FFF2-40B4-BE49-F238E27FC236}">
                <a16:creationId xmlns:a16="http://schemas.microsoft.com/office/drawing/2014/main" id="{F15C6B35-2921-4FC5-91BC-28CB12ECD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8669" y="-125936"/>
            <a:ext cx="12286445" cy="6972011"/>
          </a:xfrm>
          <a:custGeom>
            <a:avLst/>
            <a:gdLst>
              <a:gd name="T0" fmla="*/ 0 w 96300"/>
              <a:gd name="T1" fmla="*/ 0 h 60100"/>
              <a:gd name="T2" fmla="*/ 96300 w 96300"/>
              <a:gd name="T3" fmla="*/ 0 h 60100"/>
              <a:gd name="T4" fmla="*/ 96300 w 96300"/>
              <a:gd name="T5" fmla="*/ 60100 h 60100"/>
              <a:gd name="T6" fmla="*/ 0 w 96300"/>
              <a:gd name="T7" fmla="*/ 60100 h 60100"/>
              <a:gd name="T8" fmla="*/ 0 w 96300"/>
              <a:gd name="T9" fmla="*/ 0 h 60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300" h="60100">
                <a:moveTo>
                  <a:pt x="0" y="0"/>
                </a:moveTo>
                <a:lnTo>
                  <a:pt x="96300" y="0"/>
                </a:lnTo>
                <a:lnTo>
                  <a:pt x="96300" y="60100"/>
                </a:lnTo>
                <a:lnTo>
                  <a:pt x="0" y="60100"/>
                </a:lnTo>
                <a:lnTo>
                  <a:pt x="0" y="0"/>
                </a:lnTo>
              </a:path>
            </a:pathLst>
          </a:custGeom>
          <a:solidFill>
            <a:srgbClr val="3336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_x914879832" descr="~X11DB">
            <a:extLst>
              <a:ext uri="{FF2B5EF4-FFF2-40B4-BE49-F238E27FC236}">
                <a16:creationId xmlns:a16="http://schemas.microsoft.com/office/drawing/2014/main" id="{495132F8-9974-4770-A68E-085F0DCD2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224" y="1140859"/>
            <a:ext cx="12192000" cy="5729093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57F5E-68CB-402C-B771-D30536791AD6}"/>
              </a:ext>
            </a:extLst>
          </p:cNvPr>
          <p:cNvSpPr txBox="1"/>
          <p:nvPr/>
        </p:nvSpPr>
        <p:spPr>
          <a:xfrm>
            <a:off x="249387" y="3200152"/>
            <a:ext cx="372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,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1FB6C2-037D-4671-BF81-A078DE91918C}"/>
              </a:ext>
            </a:extLst>
          </p:cNvPr>
          <p:cNvGrpSpPr/>
          <p:nvPr/>
        </p:nvGrpSpPr>
        <p:grpSpPr>
          <a:xfrm>
            <a:off x="4152705" y="668782"/>
            <a:ext cx="206471" cy="197967"/>
            <a:chOff x="6551970" y="3408368"/>
            <a:chExt cx="206471" cy="19796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0D276F-A1A7-48C8-B20A-D0AA224CC5D4}"/>
                </a:ext>
              </a:extLst>
            </p:cNvPr>
            <p:cNvSpPr/>
            <p:nvPr/>
          </p:nvSpPr>
          <p:spPr>
            <a:xfrm>
              <a:off x="6551970" y="3512066"/>
              <a:ext cx="94269" cy="94269"/>
            </a:xfrm>
            <a:prstGeom prst="rect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7435146-80EE-4C27-A17B-180BF06979F5}"/>
                </a:ext>
              </a:extLst>
            </p:cNvPr>
            <p:cNvSpPr/>
            <p:nvPr/>
          </p:nvSpPr>
          <p:spPr>
            <a:xfrm>
              <a:off x="6664172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11DEAA-FFD7-4E71-B527-850384B98C6F}"/>
              </a:ext>
            </a:extLst>
          </p:cNvPr>
          <p:cNvSpPr txBox="1"/>
          <p:nvPr/>
        </p:nvSpPr>
        <p:spPr>
          <a:xfrm>
            <a:off x="300195" y="1037161"/>
            <a:ext cx="770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2511DC-360D-4945-91E2-293CBE304EFC}"/>
              </a:ext>
            </a:extLst>
          </p:cNvPr>
          <p:cNvSpPr/>
          <p:nvPr/>
        </p:nvSpPr>
        <p:spPr>
          <a:xfrm>
            <a:off x="2041085" y="2738611"/>
            <a:ext cx="9144000" cy="357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경기도 예산 데이터를 활용하여 복지 예산의 활용 및 증감추세를 확인한다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. </a:t>
            </a:r>
          </a:p>
          <a:p>
            <a:pPr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이를 통하여 노인복지 서비스를 위한 예산확보 및 투자와 관련된 정보를 수집하고 고령화로 인한 사회문제를 대비하는데 목적을 둔다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  <a:endParaRPr lang="ko-KR" altLang="en-US" b="1" kern="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fontAlgn="base" latinLnBrk="0">
              <a:lnSpc>
                <a:spcPct val="160000"/>
              </a:lnSpc>
            </a:pPr>
            <a:endParaRPr lang="en-US" altLang="ko-KR" b="1" kern="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인구수대비 노인증가율을 예측하여 노인복지문제를 대비한다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시설 및 서비스 확충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등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  <a:endParaRPr lang="ko-KR" altLang="en-US" b="1" kern="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fontAlgn="base" latinLnBrk="0">
              <a:lnSpc>
                <a:spcPct val="160000"/>
              </a:lnSpc>
            </a:pPr>
            <a:endParaRPr lang="en-US" altLang="ko-KR" b="1" kern="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fontAlgn="base" latinLnBrk="0">
              <a:lnSpc>
                <a:spcPct val="16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인구감소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및 노인층 증가와 관련된 인구 데이터를 활용하여 미래의 인구상황을 예측하고 그에 따라 발생할 수 있는 사회문제를 탐구하고 대비한다</a:t>
            </a:r>
            <a:r>
              <a:rPr lang="en-US" altLang="ko-KR" b="1" kern="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  <a:endParaRPr lang="ko-KR" altLang="en-US" b="1" kern="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874294-0B4E-4BAB-8DF4-51678735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68" y="1736876"/>
            <a:ext cx="709415" cy="709415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25076E-EF98-4656-8420-329D78AF5E3D}"/>
              </a:ext>
            </a:extLst>
          </p:cNvPr>
          <p:cNvGrpSpPr/>
          <p:nvPr/>
        </p:nvGrpSpPr>
        <p:grpSpPr>
          <a:xfrm>
            <a:off x="1006914" y="3049615"/>
            <a:ext cx="662536" cy="206537"/>
            <a:chOff x="2976481" y="5931939"/>
            <a:chExt cx="738460" cy="221992"/>
          </a:xfrm>
        </p:grpSpPr>
        <p:sp>
          <p:nvSpPr>
            <p:cNvPr id="31" name="갈매기형 수장 26">
              <a:extLst>
                <a:ext uri="{FF2B5EF4-FFF2-40B4-BE49-F238E27FC236}">
                  <a16:creationId xmlns:a16="http://schemas.microsoft.com/office/drawing/2014/main" id="{E83E8A04-D34B-459C-9301-4B443B0D288E}"/>
                </a:ext>
              </a:extLst>
            </p:cNvPr>
            <p:cNvSpPr/>
            <p:nvPr/>
          </p:nvSpPr>
          <p:spPr>
            <a:xfrm>
              <a:off x="2976481" y="5936095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2" name="갈매기형 수장 26">
              <a:extLst>
                <a:ext uri="{FF2B5EF4-FFF2-40B4-BE49-F238E27FC236}">
                  <a16:creationId xmlns:a16="http://schemas.microsoft.com/office/drawing/2014/main" id="{C7D022F8-4779-4555-9E82-CCA76F6E1108}"/>
                </a:ext>
              </a:extLst>
            </p:cNvPr>
            <p:cNvSpPr/>
            <p:nvPr/>
          </p:nvSpPr>
          <p:spPr>
            <a:xfrm>
              <a:off x="3215801" y="5931939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3" name="갈매기형 수장 26">
              <a:extLst>
                <a:ext uri="{FF2B5EF4-FFF2-40B4-BE49-F238E27FC236}">
                  <a16:creationId xmlns:a16="http://schemas.microsoft.com/office/drawing/2014/main" id="{408873D6-4871-4866-82AF-A6CBCBC20EB1}"/>
                </a:ext>
              </a:extLst>
            </p:cNvPr>
            <p:cNvSpPr/>
            <p:nvPr/>
          </p:nvSpPr>
          <p:spPr>
            <a:xfrm>
              <a:off x="3455119" y="5935204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C14059-53FA-444D-B846-C2DC86BB82EB}"/>
              </a:ext>
            </a:extLst>
          </p:cNvPr>
          <p:cNvGrpSpPr/>
          <p:nvPr/>
        </p:nvGrpSpPr>
        <p:grpSpPr>
          <a:xfrm>
            <a:off x="1004737" y="4699501"/>
            <a:ext cx="662534" cy="206527"/>
            <a:chOff x="2976483" y="5931939"/>
            <a:chExt cx="738458" cy="221981"/>
          </a:xfrm>
        </p:grpSpPr>
        <p:sp>
          <p:nvSpPr>
            <p:cNvPr id="35" name="갈매기형 수장 26">
              <a:extLst>
                <a:ext uri="{FF2B5EF4-FFF2-40B4-BE49-F238E27FC236}">
                  <a16:creationId xmlns:a16="http://schemas.microsoft.com/office/drawing/2014/main" id="{05418BDD-66A8-41DA-B874-FBD6A29302D4}"/>
                </a:ext>
              </a:extLst>
            </p:cNvPr>
            <p:cNvSpPr/>
            <p:nvPr/>
          </p:nvSpPr>
          <p:spPr>
            <a:xfrm>
              <a:off x="2976483" y="5936084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6" name="갈매기형 수장 26">
              <a:extLst>
                <a:ext uri="{FF2B5EF4-FFF2-40B4-BE49-F238E27FC236}">
                  <a16:creationId xmlns:a16="http://schemas.microsoft.com/office/drawing/2014/main" id="{DB9CB4D8-5606-46C9-964D-6BA6AB0AE7A3}"/>
                </a:ext>
              </a:extLst>
            </p:cNvPr>
            <p:cNvSpPr/>
            <p:nvPr/>
          </p:nvSpPr>
          <p:spPr>
            <a:xfrm>
              <a:off x="3215801" y="5931939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7" name="갈매기형 수장 26">
              <a:extLst>
                <a:ext uri="{FF2B5EF4-FFF2-40B4-BE49-F238E27FC236}">
                  <a16:creationId xmlns:a16="http://schemas.microsoft.com/office/drawing/2014/main" id="{281BCE16-A14B-4238-8587-7C57E8DD0A3C}"/>
                </a:ext>
              </a:extLst>
            </p:cNvPr>
            <p:cNvSpPr/>
            <p:nvPr/>
          </p:nvSpPr>
          <p:spPr>
            <a:xfrm>
              <a:off x="3455119" y="5935204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F3709CD-00BD-497E-A915-750B7CD1F0C3}"/>
              </a:ext>
            </a:extLst>
          </p:cNvPr>
          <p:cNvGrpSpPr/>
          <p:nvPr/>
        </p:nvGrpSpPr>
        <p:grpSpPr>
          <a:xfrm>
            <a:off x="1004737" y="5645025"/>
            <a:ext cx="662534" cy="206527"/>
            <a:chOff x="2976483" y="5931939"/>
            <a:chExt cx="738458" cy="221981"/>
          </a:xfrm>
        </p:grpSpPr>
        <p:sp>
          <p:nvSpPr>
            <p:cNvPr id="39" name="갈매기형 수장 26">
              <a:extLst>
                <a:ext uri="{FF2B5EF4-FFF2-40B4-BE49-F238E27FC236}">
                  <a16:creationId xmlns:a16="http://schemas.microsoft.com/office/drawing/2014/main" id="{79E435A7-1028-4B4A-BAAB-8077FD9DB86D}"/>
                </a:ext>
              </a:extLst>
            </p:cNvPr>
            <p:cNvSpPr/>
            <p:nvPr/>
          </p:nvSpPr>
          <p:spPr>
            <a:xfrm>
              <a:off x="2976483" y="5936084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0" name="갈매기형 수장 26">
              <a:extLst>
                <a:ext uri="{FF2B5EF4-FFF2-40B4-BE49-F238E27FC236}">
                  <a16:creationId xmlns:a16="http://schemas.microsoft.com/office/drawing/2014/main" id="{DBBB16E4-60DE-4E6B-96AF-B9CD0C2A6B69}"/>
                </a:ext>
              </a:extLst>
            </p:cNvPr>
            <p:cNvSpPr/>
            <p:nvPr/>
          </p:nvSpPr>
          <p:spPr>
            <a:xfrm>
              <a:off x="3215801" y="5931939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1" name="갈매기형 수장 26">
              <a:extLst>
                <a:ext uri="{FF2B5EF4-FFF2-40B4-BE49-F238E27FC236}">
                  <a16:creationId xmlns:a16="http://schemas.microsoft.com/office/drawing/2014/main" id="{2CAE73D4-A9DF-4AEE-A4E2-2C1E86F205D9}"/>
                </a:ext>
              </a:extLst>
            </p:cNvPr>
            <p:cNvSpPr/>
            <p:nvPr/>
          </p:nvSpPr>
          <p:spPr>
            <a:xfrm>
              <a:off x="3455119" y="5935204"/>
              <a:ext cx="259822" cy="217836"/>
            </a:xfrm>
            <a:prstGeom prst="chevron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1BF9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81E1B6C8-C102-4864-9A28-E552ED391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05" y="1779806"/>
            <a:ext cx="614581" cy="614581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3C70F0E-7D73-4564-A045-4BF27D8B008A}"/>
              </a:ext>
            </a:extLst>
          </p:cNvPr>
          <p:cNvCxnSpPr/>
          <p:nvPr/>
        </p:nvCxnSpPr>
        <p:spPr>
          <a:xfrm>
            <a:off x="3382553" y="2087097"/>
            <a:ext cx="124188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CA7465F9-75A5-48A9-A210-EEA9B491C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111356" y="1722124"/>
            <a:ext cx="724167" cy="724167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F4BDFE8-EACD-48DB-AA81-1632049474F5}"/>
              </a:ext>
            </a:extLst>
          </p:cNvPr>
          <p:cNvCxnSpPr/>
          <p:nvPr/>
        </p:nvCxnSpPr>
        <p:spPr>
          <a:xfrm>
            <a:off x="7049649" y="2103721"/>
            <a:ext cx="124188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6B47F57-BE48-4040-BD2C-4CED61E2C1F5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4443BF-4DE5-4A00-8952-6DEACB9966AD}"/>
                </a:ext>
              </a:extLst>
            </p:cNvPr>
            <p:cNvSpPr txBox="1"/>
            <p:nvPr/>
          </p:nvSpPr>
          <p:spPr>
            <a:xfrm>
              <a:off x="441960" y="213360"/>
              <a:ext cx="36279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003 </a:t>
              </a:r>
              <a:r>
                <a:rPr lang="en-US" altLang="ko-KR" sz="2400" dirty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Conclusion</a:t>
              </a:r>
              <a:endParaRPr lang="ko-KR" altLang="en-US" sz="2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BF7F6D2-ADB8-41D6-8EDA-453A7C5C063C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9278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269248" y="259947"/>
            <a:ext cx="1347879" cy="2613943"/>
            <a:chOff x="5451021" y="-38322"/>
            <a:chExt cx="1324750" cy="270065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 cstate="print"/>
            <a:srcRect l="49688" t="36608" r="25000" b="32756"/>
            <a:stretch/>
          </p:blipFill>
          <p:spPr>
            <a:xfrm>
              <a:off x="5451021" y="1413330"/>
              <a:ext cx="1289958" cy="124900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/>
            <a:srcRect l="47398" t="40195" r="27618" b="28622"/>
            <a:stretch/>
          </p:blipFill>
          <p:spPr>
            <a:xfrm rot="18773702">
              <a:off x="5419980" y="30305"/>
              <a:ext cx="1424417" cy="1287164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5318105" y="4775527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Q&amp;A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372DF8-1CDB-4544-8418-B014FF7A803A}"/>
              </a:ext>
            </a:extLst>
          </p:cNvPr>
          <p:cNvSpPr txBox="1"/>
          <p:nvPr/>
        </p:nvSpPr>
        <p:spPr>
          <a:xfrm>
            <a:off x="3443028" y="3012429"/>
            <a:ext cx="50385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E6584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Thank you!</a:t>
            </a:r>
            <a:endParaRPr lang="ko-KR" altLang="en-US" sz="6600" b="1" dirty="0">
              <a:solidFill>
                <a:srgbClr val="E6584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336793-7FDF-4DFF-89E0-818D3282D4F3}"/>
              </a:ext>
            </a:extLst>
          </p:cNvPr>
          <p:cNvCxnSpPr/>
          <p:nvPr/>
        </p:nvCxnSpPr>
        <p:spPr>
          <a:xfrm>
            <a:off x="3633311" y="4229363"/>
            <a:ext cx="4651557" cy="0"/>
          </a:xfrm>
          <a:prstGeom prst="line">
            <a:avLst/>
          </a:prstGeom>
          <a:ln w="12700">
            <a:solidFill>
              <a:srgbClr val="E65848">
                <a:alpha val="9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5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C7033D-F5E7-4C69-BD70-EE3B03C1950B}"/>
              </a:ext>
            </a:extLst>
          </p:cNvPr>
          <p:cNvSpPr txBox="1"/>
          <p:nvPr/>
        </p:nvSpPr>
        <p:spPr>
          <a:xfrm>
            <a:off x="441960" y="211486"/>
            <a:ext cx="35108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001</a:t>
            </a:r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Introduction</a:t>
            </a:r>
            <a:endParaRPr lang="ko-KR" altLang="en-US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4" name="그룹 8">
            <a:extLst>
              <a:ext uri="{FF2B5EF4-FFF2-40B4-BE49-F238E27FC236}">
                <a16:creationId xmlns:a16="http://schemas.microsoft.com/office/drawing/2014/main" id="{7A0B092E-59CF-4CA4-8CEC-B67805E5678E}"/>
              </a:ext>
            </a:extLst>
          </p:cNvPr>
          <p:cNvGrpSpPr/>
          <p:nvPr/>
        </p:nvGrpSpPr>
        <p:grpSpPr>
          <a:xfrm>
            <a:off x="3871477" y="719287"/>
            <a:ext cx="206471" cy="197967"/>
            <a:chOff x="6176413" y="3408368"/>
            <a:chExt cx="206471" cy="1979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B82E09-4E74-4477-869F-6A38D82BF543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071C57-42D8-41BD-9155-6D57B352D175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126774-BE65-43D7-9DD9-4C08071E3FEC}"/>
              </a:ext>
            </a:extLst>
          </p:cNvPr>
          <p:cNvCxnSpPr/>
          <p:nvPr/>
        </p:nvCxnSpPr>
        <p:spPr>
          <a:xfrm>
            <a:off x="457200" y="1156366"/>
            <a:ext cx="11003280" cy="0"/>
          </a:xfrm>
          <a:prstGeom prst="line">
            <a:avLst/>
          </a:prstGeom>
          <a:ln w="19050" cap="sq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2E4523-67D1-40E5-99CA-44EF28404B70}"/>
              </a:ext>
            </a:extLst>
          </p:cNvPr>
          <p:cNvSpPr/>
          <p:nvPr/>
        </p:nvSpPr>
        <p:spPr>
          <a:xfrm>
            <a:off x="1034665" y="1569959"/>
            <a:ext cx="22811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 방법</a:t>
            </a:r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fontAlgn="base"/>
            <a:r>
              <a: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  <a:p>
            <a:pPr fontAlgn="base"/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fontAlgn="base"/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fontAlgn="base"/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fontAlgn="base"/>
            <a:r>
              <a: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lang="en-US" altLang="ko-KR" sz="22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C9B06C-00E4-4280-B429-D83D03B2E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2" y="1589053"/>
            <a:ext cx="360534" cy="3605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C15D7F-F206-43D6-9F3B-B73FCE7DE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86" y="2563238"/>
            <a:ext cx="1177895" cy="8337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56935E-08D2-4CA5-B1E5-155FAE88E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718" y="2521093"/>
            <a:ext cx="1894108" cy="1060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68013F-C99D-4A2E-907A-DB0A40664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32971" y="2534734"/>
            <a:ext cx="1144513" cy="11813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127350-2487-4C4D-A037-DBEEF0807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91" y="2479937"/>
            <a:ext cx="1038391" cy="103839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6E4989F-E331-4047-AC5A-3880421D2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03" y="2419523"/>
            <a:ext cx="1194809" cy="11948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43B0B2B-8D54-41F0-8E6E-B993CD5028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5" t="6512" r="25055" b="10611"/>
          <a:stretch/>
        </p:blipFill>
        <p:spPr>
          <a:xfrm>
            <a:off x="490905" y="2361052"/>
            <a:ext cx="1276386" cy="1238165"/>
          </a:xfrm>
          <a:prstGeom prst="ellipse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1E18396-2386-46FD-BEB9-84D612EB6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2" y="3958779"/>
            <a:ext cx="360534" cy="3605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629D6C3-CA6D-49AD-8657-5B2440C2C7F7}"/>
              </a:ext>
            </a:extLst>
          </p:cNvPr>
          <p:cNvSpPr txBox="1"/>
          <p:nvPr/>
        </p:nvSpPr>
        <p:spPr>
          <a:xfrm>
            <a:off x="1117959" y="3958779"/>
            <a:ext cx="2197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출처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C19C13E-0C79-41D7-9377-8E7E5A5837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t="20502" r="48842" b="15889"/>
          <a:stretch/>
        </p:blipFill>
        <p:spPr>
          <a:xfrm>
            <a:off x="1559264" y="4707669"/>
            <a:ext cx="1756525" cy="154632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B70824-3EC2-477E-8876-76C3655EC875}"/>
              </a:ext>
            </a:extLst>
          </p:cNvPr>
          <p:cNvSpPr/>
          <p:nvPr/>
        </p:nvSpPr>
        <p:spPr>
          <a:xfrm>
            <a:off x="321997" y="6072299"/>
            <a:ext cx="4470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10"/>
              </a:rPr>
              <a:t>https://data.gg.go.kr/portal/mainPage.do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B45396B-FBDC-4ABD-965C-8234D1459B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97" y="4946520"/>
            <a:ext cx="2016148" cy="113408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14E7E9F-356D-422D-90A5-9F4AED3981D7}"/>
              </a:ext>
            </a:extLst>
          </p:cNvPr>
          <p:cNvSpPr txBox="1"/>
          <p:nvPr/>
        </p:nvSpPr>
        <p:spPr>
          <a:xfrm>
            <a:off x="5934050" y="6075121"/>
            <a:ext cx="499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2"/>
              </a:rPr>
              <a:t>http://kostat.go.kr/portal/korea/index.action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71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65229" y="0"/>
            <a:ext cx="1960776" cy="509047"/>
            <a:chOff x="1065229" y="0"/>
            <a:chExt cx="1809946" cy="461913"/>
          </a:xfrm>
          <a:solidFill>
            <a:srgbClr val="FF3B3B"/>
          </a:solidFill>
        </p:grpSpPr>
        <p:sp>
          <p:nvSpPr>
            <p:cNvPr id="5" name="모서리가 둥근 직사각형 4"/>
            <p:cNvSpPr/>
            <p:nvPr/>
          </p:nvSpPr>
          <p:spPr>
            <a:xfrm>
              <a:off x="1065229" y="0"/>
              <a:ext cx="1809946" cy="4619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65229" y="1"/>
              <a:ext cx="1809946" cy="3299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61853" y="1906044"/>
            <a:ext cx="3442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Contents Table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45241" y="1555423"/>
            <a:ext cx="45719" cy="4374037"/>
          </a:xfrm>
          <a:prstGeom prst="rect">
            <a:avLst/>
          </a:prstGeom>
          <a:solidFill>
            <a:srgbClr val="FF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-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99" y="2568705"/>
            <a:ext cx="608714" cy="608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97042" y="1696426"/>
            <a:ext cx="3918414" cy="303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001 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ko-KR" sz="2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002</a:t>
            </a:r>
            <a:r>
              <a:rPr lang="ko-KR" altLang="en-US" sz="2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r>
              <a:rPr lang="en-US" altLang="ko-KR" sz="25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Analysis Process</a:t>
            </a:r>
            <a:endParaRPr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003 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004 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Q&amp;A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263273" y="2818561"/>
            <a:ext cx="206471" cy="197967"/>
            <a:chOff x="6551970" y="3408368"/>
            <a:chExt cx="206471" cy="197967"/>
          </a:xfrm>
        </p:grpSpPr>
        <p:sp>
          <p:nvSpPr>
            <p:cNvPr id="15" name="직사각형 14"/>
            <p:cNvSpPr/>
            <p:nvPr/>
          </p:nvSpPr>
          <p:spPr>
            <a:xfrm>
              <a:off x="6551970" y="3512066"/>
              <a:ext cx="94269" cy="94269"/>
            </a:xfrm>
            <a:prstGeom prst="rect">
              <a:avLst/>
            </a:prstGeom>
            <a:solidFill>
              <a:srgbClr val="41B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664172" y="3408368"/>
              <a:ext cx="94269" cy="94269"/>
            </a:xfrm>
            <a:prstGeom prst="rect">
              <a:avLst/>
            </a:prstGeom>
            <a:solidFill>
              <a:srgbClr val="F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729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D50A5014-4D75-4426-8F8F-C371FA024C25}"/>
              </a:ext>
            </a:extLst>
          </p:cNvPr>
          <p:cNvGrpSpPr/>
          <p:nvPr/>
        </p:nvGrpSpPr>
        <p:grpSpPr>
          <a:xfrm>
            <a:off x="-135467" y="-94146"/>
            <a:ext cx="12462933" cy="7046291"/>
            <a:chOff x="-18384899" y="10393076"/>
            <a:chExt cx="18780106" cy="10563810"/>
          </a:xfrm>
          <a:solidFill>
            <a:schemeClr val="tx1">
              <a:lumMod val="85000"/>
              <a:lumOff val="15000"/>
            </a:schemeClr>
          </a:solidFill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29252FB5-81C7-4F77-A397-2FF0B4F32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384899" y="10393076"/>
              <a:ext cx="18780106" cy="10563810"/>
            </a:xfrm>
            <a:prstGeom prst="rect">
              <a:avLst/>
            </a:prstGeom>
            <a:grpFill/>
          </p:spPr>
        </p:pic>
      </p:grpSp>
      <p:sp>
        <p:nvSpPr>
          <p:cNvPr id="11" name="Object 11"/>
          <p:cNvSpPr txBox="1"/>
          <p:nvPr/>
        </p:nvSpPr>
        <p:spPr>
          <a:xfrm>
            <a:off x="1362545" y="3329365"/>
            <a:ext cx="5989605" cy="122355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3300" b="1" dirty="0">
                <a:solidFill>
                  <a:srgbClr val="FF0000"/>
                </a:solidFill>
              </a:rPr>
              <a:t>P</a:t>
            </a:r>
            <a:r>
              <a:rPr lang="en-US" sz="3300" b="1" dirty="0">
                <a:solidFill>
                  <a:schemeClr val="bg1"/>
                </a:solidFill>
              </a:rPr>
              <a:t>roblem recognition </a:t>
            </a:r>
          </a:p>
          <a:p>
            <a:r>
              <a:rPr lang="en-US" sz="3300" b="1" dirty="0">
                <a:solidFill>
                  <a:schemeClr val="bg1"/>
                </a:solidFill>
              </a:rPr>
              <a:t>    &amp; Information search</a:t>
            </a:r>
          </a:p>
          <a:p>
            <a:pPr algn="r"/>
            <a:endParaRPr lang="en-US" sz="3300" b="1" dirty="0">
              <a:solidFill>
                <a:schemeClr val="bg1"/>
              </a:solidFill>
            </a:endParaRPr>
          </a:p>
          <a:p>
            <a:pPr algn="r"/>
            <a:endParaRPr lang="en-US" sz="33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809820" y="523224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8D35CC-5EC2-48D2-BADE-E2120BFF2BA4}"/>
              </a:ext>
            </a:extLst>
          </p:cNvPr>
          <p:cNvSpPr/>
          <p:nvPr/>
        </p:nvSpPr>
        <p:spPr>
          <a:xfrm>
            <a:off x="6643186" y="3162645"/>
            <a:ext cx="3887603" cy="5305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dirty="0">
                <a:solidFill>
                  <a:srgbClr val="E658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■</a:t>
            </a:r>
            <a:r>
              <a:rPr lang="ko-KR" altLang="en-US" dirty="0">
                <a:solidFill>
                  <a:srgbClr val="FF3B3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연도별 </a:t>
            </a:r>
            <a:r>
              <a:rPr lang="en-US" altLang="ko-KR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60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 이상 인구 </a:t>
            </a:r>
            <a:r>
              <a:rPr lang="en-US" altLang="ko-KR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</a:t>
            </a:r>
            <a:r>
              <a:rPr lang="ko-KR" altLang="en-US" sz="2000" b="1" kern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그래프</a:t>
            </a:r>
            <a:endParaRPr lang="en-US" altLang="ko-KR" sz="2000" b="1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0DC063-3908-4C90-9A93-9E631C0276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2"/>
          <a:stretch/>
        </p:blipFill>
        <p:spPr>
          <a:xfrm>
            <a:off x="38564" y="1978166"/>
            <a:ext cx="5743432" cy="471646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29723DF-D246-4D5E-A2FD-A6C9D33B6AB4}"/>
              </a:ext>
            </a:extLst>
          </p:cNvPr>
          <p:cNvCxnSpPr>
            <a:cxnSpLocks/>
          </p:cNvCxnSpPr>
          <p:nvPr/>
        </p:nvCxnSpPr>
        <p:spPr>
          <a:xfrm>
            <a:off x="6144863" y="2247509"/>
            <a:ext cx="0" cy="3964806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30E77E1-6B18-4EC8-873F-FF444F669D73}"/>
              </a:ext>
            </a:extLst>
          </p:cNvPr>
          <p:cNvGrpSpPr/>
          <p:nvPr/>
        </p:nvGrpSpPr>
        <p:grpSpPr>
          <a:xfrm>
            <a:off x="6643185" y="4561969"/>
            <a:ext cx="4445290" cy="369332"/>
            <a:chOff x="6761190" y="4779971"/>
            <a:chExt cx="4445290" cy="36933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E1BAE52-E643-4C7D-8435-1BB12169119B}"/>
                </a:ext>
              </a:extLst>
            </p:cNvPr>
            <p:cNvGrpSpPr/>
            <p:nvPr/>
          </p:nvGrpSpPr>
          <p:grpSpPr>
            <a:xfrm>
              <a:off x="6761190" y="4855719"/>
              <a:ext cx="738458" cy="221981"/>
              <a:chOff x="2976483" y="5931939"/>
              <a:chExt cx="738458" cy="221981"/>
            </a:xfrm>
          </p:grpSpPr>
          <p:sp>
            <p:nvSpPr>
              <p:cNvPr id="19" name="갈매기형 수장 26">
                <a:extLst>
                  <a:ext uri="{FF2B5EF4-FFF2-40B4-BE49-F238E27FC236}">
                    <a16:creationId xmlns:a16="http://schemas.microsoft.com/office/drawing/2014/main" id="{FD754FA8-5D4D-49ED-9EF7-8CE01C143528}"/>
                  </a:ext>
                </a:extLst>
              </p:cNvPr>
              <p:cNvSpPr/>
              <p:nvPr/>
            </p:nvSpPr>
            <p:spPr>
              <a:xfrm>
                <a:off x="2976483" y="5936084"/>
                <a:ext cx="259822" cy="217836"/>
              </a:xfrm>
              <a:prstGeom prst="chevron">
                <a:avLst/>
              </a:prstGeom>
              <a:solidFill>
                <a:srgbClr val="41BF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1BF98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20" name="갈매기형 수장 26">
                <a:extLst>
                  <a:ext uri="{FF2B5EF4-FFF2-40B4-BE49-F238E27FC236}">
                    <a16:creationId xmlns:a16="http://schemas.microsoft.com/office/drawing/2014/main" id="{1223D5CC-FF51-454B-A679-5087B9F1CE37}"/>
                  </a:ext>
                </a:extLst>
              </p:cNvPr>
              <p:cNvSpPr/>
              <p:nvPr/>
            </p:nvSpPr>
            <p:spPr>
              <a:xfrm>
                <a:off x="3215801" y="5931939"/>
                <a:ext cx="259822" cy="217836"/>
              </a:xfrm>
              <a:prstGeom prst="chevron">
                <a:avLst/>
              </a:prstGeom>
              <a:solidFill>
                <a:srgbClr val="41BF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1BF98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21" name="갈매기형 수장 26">
                <a:extLst>
                  <a:ext uri="{FF2B5EF4-FFF2-40B4-BE49-F238E27FC236}">
                    <a16:creationId xmlns:a16="http://schemas.microsoft.com/office/drawing/2014/main" id="{581AF49C-2F48-4C36-90F3-BD887536A304}"/>
                  </a:ext>
                </a:extLst>
              </p:cNvPr>
              <p:cNvSpPr/>
              <p:nvPr/>
            </p:nvSpPr>
            <p:spPr>
              <a:xfrm>
                <a:off x="3455119" y="5935204"/>
                <a:ext cx="259822" cy="217836"/>
              </a:xfrm>
              <a:prstGeom prst="chevron">
                <a:avLst/>
              </a:prstGeom>
              <a:solidFill>
                <a:srgbClr val="41BF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1BF98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EF2704-30DD-4843-94A6-0E4EC52B0280}"/>
                </a:ext>
              </a:extLst>
            </p:cNvPr>
            <p:cNvSpPr txBox="1"/>
            <p:nvPr/>
          </p:nvSpPr>
          <p:spPr>
            <a:xfrm>
              <a:off x="7569874" y="4779971"/>
              <a:ext cx="3636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2008</a:t>
              </a:r>
              <a:r>
                <a:rPr lang="ko-KR" altLang="en-US" dirty="0"/>
                <a:t>년 이후 지속적인 증가 추세</a:t>
              </a:r>
              <a:endParaRPr lang="en-US" altLang="ko-KR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0A250C-1886-4CB0-8F25-2E2DE7EF60FA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9F8EDD-FF96-4827-896E-2555BE401EF0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240DD04-FB3D-4536-BC6E-39586D1E2EF0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5867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783117-8828-4126-852A-DA90832392D4}"/>
              </a:ext>
            </a:extLst>
          </p:cNvPr>
          <p:cNvCxnSpPr/>
          <p:nvPr/>
        </p:nvCxnSpPr>
        <p:spPr>
          <a:xfrm>
            <a:off x="457200" y="1158240"/>
            <a:ext cx="11003280" cy="0"/>
          </a:xfrm>
          <a:prstGeom prst="line">
            <a:avLst/>
          </a:prstGeom>
          <a:ln w="19050" cap="sq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8">
            <a:extLst>
              <a:ext uri="{FF2B5EF4-FFF2-40B4-BE49-F238E27FC236}">
                <a16:creationId xmlns:a16="http://schemas.microsoft.com/office/drawing/2014/main" id="{CD082A40-BAA7-4BFC-9149-FD6CF556A4AC}"/>
              </a:ext>
            </a:extLst>
          </p:cNvPr>
          <p:cNvGrpSpPr/>
          <p:nvPr/>
        </p:nvGrpSpPr>
        <p:grpSpPr>
          <a:xfrm>
            <a:off x="4913056" y="586817"/>
            <a:ext cx="206471" cy="197967"/>
            <a:chOff x="6176413" y="3408368"/>
            <a:chExt cx="206471" cy="19796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010139-B4E4-4FD0-95BC-6F6A4263D5A6}"/>
                </a:ext>
              </a:extLst>
            </p:cNvPr>
            <p:cNvSpPr/>
            <p:nvPr/>
          </p:nvSpPr>
          <p:spPr>
            <a:xfrm>
              <a:off x="6176413" y="3512066"/>
              <a:ext cx="94269" cy="94269"/>
            </a:xfrm>
            <a:prstGeom prst="rect">
              <a:avLst/>
            </a:prstGeom>
            <a:solidFill>
              <a:srgbClr val="2AB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0225B2-F27D-4A0E-9E12-1ED4EA8906FE}"/>
                </a:ext>
              </a:extLst>
            </p:cNvPr>
            <p:cNvSpPr/>
            <p:nvPr/>
          </p:nvSpPr>
          <p:spPr>
            <a:xfrm>
              <a:off x="6288615" y="3408368"/>
              <a:ext cx="94269" cy="94269"/>
            </a:xfrm>
            <a:prstGeom prst="rect">
              <a:avLst/>
            </a:prstGeom>
            <a:solidFill>
              <a:srgbClr val="E65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CEFFEAF-EEF3-4153-907E-8697DD8DD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90" y="1279672"/>
            <a:ext cx="7527142" cy="536496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C14C478B-D880-4022-BCA6-AFB110D8756F}"/>
              </a:ext>
            </a:extLst>
          </p:cNvPr>
          <p:cNvGrpSpPr/>
          <p:nvPr/>
        </p:nvGrpSpPr>
        <p:grpSpPr>
          <a:xfrm>
            <a:off x="441960" y="213360"/>
            <a:ext cx="11018520" cy="1015663"/>
            <a:chOff x="441960" y="213360"/>
            <a:chExt cx="11018520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52B81F-AC90-4C06-8E8A-CD03B04955B5}"/>
                </a:ext>
              </a:extLst>
            </p:cNvPr>
            <p:cNvSpPr txBox="1"/>
            <p:nvPr/>
          </p:nvSpPr>
          <p:spPr>
            <a:xfrm>
              <a:off x="441960" y="213360"/>
              <a:ext cx="44710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002</a:t>
              </a:r>
              <a:r>
                <a:rPr lang="en-US" altLang="ko-KR" sz="2400" dirty="0"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Analysis Process</a:t>
              </a:r>
              <a:endPara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7D09798-BA13-494C-B807-543C9C227B78}"/>
                </a:ext>
              </a:extLst>
            </p:cNvPr>
            <p:cNvCxnSpPr/>
            <p:nvPr/>
          </p:nvCxnSpPr>
          <p:spPr>
            <a:xfrm>
              <a:off x="457200" y="1158240"/>
              <a:ext cx="11003280" cy="0"/>
            </a:xfrm>
            <a:prstGeom prst="line">
              <a:avLst/>
            </a:prstGeom>
            <a:ln w="19050" cap="sq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1536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8694</TotalTime>
  <Words>547</Words>
  <Application>Microsoft Office PowerPoint</Application>
  <PresentationFormat>와이드스크린</PresentationFormat>
  <Paragraphs>152</Paragraphs>
  <Slides>42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나눔스퀘어OTF Bold</vt:lpstr>
      <vt:lpstr>나눔스퀘어OTF</vt:lpstr>
      <vt:lpstr>210 맨발의청춘 B</vt:lpstr>
      <vt:lpstr>Engravers MT</vt:lpstr>
      <vt:lpstr>210 맨발의청춘 L</vt:lpstr>
      <vt:lpstr>나눔스퀘어OTF ExtraBold</vt:lpstr>
      <vt:lpstr>210 맨발의청춘 R</vt:lpstr>
      <vt:lpstr>함초롬바탕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경기도 노인인구 데이터 불러오기 &amp; 전처리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김지원</dc:creator>
  <cp:lastModifiedBy>지원</cp:lastModifiedBy>
  <cp:revision>152</cp:revision>
  <dcterms:created xsi:type="dcterms:W3CDTF">2019-05-29T03:44:43Z</dcterms:created>
  <dcterms:modified xsi:type="dcterms:W3CDTF">2020-07-23T08:30:18Z</dcterms:modified>
</cp:coreProperties>
</file>